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notesMasterIdLst>
    <p:notesMasterId r:id="rId26"/>
  </p:notesMasterIdLst>
  <p:handoutMasterIdLst>
    <p:handoutMasterId r:id="rId27"/>
  </p:handoutMasterIdLst>
  <p:sldIdLst>
    <p:sldId id="277" r:id="rId2"/>
    <p:sldId id="278" r:id="rId3"/>
    <p:sldId id="281" r:id="rId4"/>
    <p:sldId id="279" r:id="rId5"/>
    <p:sldId id="280" r:id="rId6"/>
    <p:sldId id="256" r:id="rId7"/>
    <p:sldId id="259" r:id="rId8"/>
    <p:sldId id="260" r:id="rId9"/>
    <p:sldId id="262" r:id="rId10"/>
    <p:sldId id="263" r:id="rId11"/>
    <p:sldId id="264" r:id="rId12"/>
    <p:sldId id="265" r:id="rId13"/>
    <p:sldId id="266" r:id="rId14"/>
    <p:sldId id="268" r:id="rId15"/>
    <p:sldId id="269" r:id="rId16"/>
    <p:sldId id="270" r:id="rId17"/>
    <p:sldId id="271" r:id="rId18"/>
    <p:sldId id="272" r:id="rId19"/>
    <p:sldId id="273" r:id="rId20"/>
    <p:sldId id="282" r:id="rId21"/>
    <p:sldId id="274" r:id="rId22"/>
    <p:sldId id="275" r:id="rId23"/>
    <p:sldId id="276" r:id="rId24"/>
    <p:sldId id="301" r:id="rId25"/>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95" autoAdjust="0"/>
    <p:restoredTop sz="95709" autoAdjust="0"/>
  </p:normalViewPr>
  <p:slideViewPr>
    <p:cSldViewPr>
      <p:cViewPr varScale="1">
        <p:scale>
          <a:sx n="99" d="100"/>
          <a:sy n="99" d="100"/>
        </p:scale>
        <p:origin x="1302" y="90"/>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043BD6D-F3CF-3499-B0FE-0D1F5A51871C}"/>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cs typeface="+mn-cs"/>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54D3E60-633A-92F7-A49A-8DD63D27B240}"/>
              </a:ext>
            </a:extLst>
          </p:cNvPr>
          <p:cNvSpPr>
            <a:spLocks noGrp="1"/>
          </p:cNvSpPr>
          <p:nvPr>
            <p:ph type="dt" sz="quarter"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10/12/2025 am</a:t>
            </a:r>
          </a:p>
        </p:txBody>
      </p:sp>
      <p:sp>
        <p:nvSpPr>
          <p:cNvPr id="4" name="Footer Placeholder 3">
            <a:extLst>
              <a:ext uri="{FF2B5EF4-FFF2-40B4-BE49-F238E27FC236}">
                <a16:creationId xmlns:a16="http://schemas.microsoft.com/office/drawing/2014/main" id="{2C78957A-59F3-A2F7-953E-0C3B4BCD2C6A}"/>
              </a:ext>
            </a:extLst>
          </p:cNvPr>
          <p:cNvSpPr>
            <a:spLocks noGrp="1"/>
          </p:cNvSpPr>
          <p:nvPr>
            <p:ph type="ftr" sz="quarter" idx="2"/>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4A5845C2-94FB-9568-13D3-964A4C49EEC0}"/>
              </a:ext>
            </a:extLst>
          </p:cNvPr>
          <p:cNvSpPr>
            <a:spLocks noGrp="1"/>
          </p:cNvSpPr>
          <p:nvPr>
            <p:ph type="sldNum" sz="quarter" idx="3"/>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35CC5CB8-BB70-4AAE-A5A7-2BE782345D70}" type="slidenum">
              <a:rPr lang="en-US" altLang="en-US" sz="1000">
                <a:latin typeface="Arial" panose="020B0604020202020204" pitchFamily="34" charset="0"/>
                <a:cs typeface="Arial" panose="020B0604020202020204" pitchFamily="34" charset="0"/>
              </a:rPr>
              <a:pPr/>
              <a:t>‹#›</a:t>
            </a:fld>
            <a:endParaRPr lang="en-US" alt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F8019C-8BED-C6BB-2FB9-FF7A0C7F61EB}"/>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06EC5D69-ED9E-3376-6606-2C96EFC53CC8}"/>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smtClean="0">
                <a:latin typeface="+mn-lt"/>
                <a:cs typeface="+mn-cs"/>
              </a:defRPr>
            </a:lvl1pPr>
          </a:lstStyle>
          <a:p>
            <a:pPr>
              <a:defRPr/>
            </a:pPr>
            <a:r>
              <a:rPr lang="en-US"/>
              <a:t>10/12/2025 am</a:t>
            </a:r>
          </a:p>
        </p:txBody>
      </p:sp>
      <p:sp>
        <p:nvSpPr>
          <p:cNvPr id="4" name="Slide Image Placeholder 3">
            <a:extLst>
              <a:ext uri="{FF2B5EF4-FFF2-40B4-BE49-F238E27FC236}">
                <a16:creationId xmlns:a16="http://schemas.microsoft.com/office/drawing/2014/main" id="{EF598015-8943-B6D1-B8B2-BF1B707161B2}"/>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C2CC5709-9C48-654C-1C2E-92980B609ECB}"/>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E651206-1A16-98E1-048F-B19C2B30AABE}"/>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3C2722CB-4B10-8819-0370-0B061D04FF86}"/>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EE1D6130-0BBA-40EE-88DF-5C99F1D30471}"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7173CF7D-6B84-3657-7685-E6B4C52E5A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49CEA632-2A2E-6C7C-0A34-AA0D576191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F814F19D-0C24-1727-4228-000640BF11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fld id="{86D70A72-9833-4F61-81E6-46CFCCF24015}"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44C50E8E-BDE8-C398-48E0-393B084A3EBB}"/>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r>
              <a:rPr lang="en-US" altLang="en-US">
                <a:latin typeface="Calibri" panose="020F0502020204030204" pitchFamily="34" charset="0"/>
              </a:rPr>
              <a:t>10/12/2025 am</a:t>
            </a:r>
          </a:p>
        </p:txBody>
      </p:sp>
      <p:sp>
        <p:nvSpPr>
          <p:cNvPr id="3" name="Footer Placeholder 2">
            <a:extLst>
              <a:ext uri="{FF2B5EF4-FFF2-40B4-BE49-F238E27FC236}">
                <a16:creationId xmlns:a16="http://schemas.microsoft.com/office/drawing/2014/main" id="{32FB2FBE-7753-6E4F-2360-7D66E5738A84}"/>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4A12D-A754-47B5-50C2-89CD06A029D8}"/>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EA7FCBC-E915-D9E9-4624-E31D242563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27356EE1-18EC-C73D-AF63-C92AFE5CEB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970FD83D-CED7-794F-31FF-DBDC054F69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fld id="{86D70A72-9833-4F61-81E6-46CFCCF24015}" type="slidenum">
              <a:rPr lang="en-US" altLang="en-US">
                <a:latin typeface="Calibri" panose="020F0502020204030204" pitchFamily="34" charset="0"/>
              </a:rPr>
              <a:pPr/>
              <a:t>2</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8176CAC0-86D4-3AB4-7A77-6A43F8B60D9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r>
              <a:rPr lang="en-US" altLang="en-US">
                <a:latin typeface="Calibri" panose="020F0502020204030204" pitchFamily="34" charset="0"/>
              </a:rPr>
              <a:t>10/12/2025 am</a:t>
            </a:r>
          </a:p>
        </p:txBody>
      </p:sp>
      <p:sp>
        <p:nvSpPr>
          <p:cNvPr id="3" name="Footer Placeholder 2">
            <a:extLst>
              <a:ext uri="{FF2B5EF4-FFF2-40B4-BE49-F238E27FC236}">
                <a16:creationId xmlns:a16="http://schemas.microsoft.com/office/drawing/2014/main" id="{517F9E91-FEB2-39F7-AC60-92DC906A86B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171865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4A34-25BB-5A2D-86FB-D9D845737E2D}"/>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C335CC19-9ABD-F34E-658B-130E529457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0747F1-6369-5181-395A-D6A34CCB85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9200EEEC-B155-9D23-377B-0C9D5DFA4A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fld id="{86D70A72-9833-4F61-81E6-46CFCCF24015}" type="slidenum">
              <a:rPr lang="en-US" altLang="en-US">
                <a:latin typeface="Calibri" panose="020F0502020204030204" pitchFamily="34" charset="0"/>
              </a:rPr>
              <a:pPr/>
              <a:t>3</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D083F8A7-4342-950D-FBB8-BDF3D9548B9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r>
              <a:rPr lang="en-US" altLang="en-US">
                <a:latin typeface="Calibri" panose="020F0502020204030204" pitchFamily="34" charset="0"/>
              </a:rPr>
              <a:t>10/12/2025 am</a:t>
            </a:r>
          </a:p>
        </p:txBody>
      </p:sp>
      <p:sp>
        <p:nvSpPr>
          <p:cNvPr id="3" name="Footer Placeholder 2">
            <a:extLst>
              <a:ext uri="{FF2B5EF4-FFF2-40B4-BE49-F238E27FC236}">
                <a16:creationId xmlns:a16="http://schemas.microsoft.com/office/drawing/2014/main" id="{0AFB60BA-F8B6-1529-2D67-82BC7FCECE10}"/>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689194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D137F-018E-1611-CA66-E5B06B865B1A}"/>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B4C89A4-9D17-5540-89F5-E07CB59454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3A393F1-9CD9-2441-D468-CE7C5A8BDF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AFD0D97B-D7C4-F0E7-C06D-4D312E4A85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fld id="{86D70A72-9833-4F61-81E6-46CFCCF24015}" type="slidenum">
              <a:rPr lang="en-US" altLang="en-US">
                <a:latin typeface="Calibri" panose="020F0502020204030204" pitchFamily="34" charset="0"/>
              </a:rPr>
              <a:pPr/>
              <a:t>4</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27134E52-48C0-93EE-4151-1A6644CB220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r>
              <a:rPr lang="en-US" altLang="en-US">
                <a:latin typeface="Calibri" panose="020F0502020204030204" pitchFamily="34" charset="0"/>
              </a:rPr>
              <a:t>10/12/2025 am</a:t>
            </a:r>
          </a:p>
        </p:txBody>
      </p:sp>
      <p:sp>
        <p:nvSpPr>
          <p:cNvPr id="3" name="Footer Placeholder 2">
            <a:extLst>
              <a:ext uri="{FF2B5EF4-FFF2-40B4-BE49-F238E27FC236}">
                <a16:creationId xmlns:a16="http://schemas.microsoft.com/office/drawing/2014/main" id="{EB337D61-A5FF-D9B0-6D3F-5FC61E390C1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843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DFEC1-5FEA-894E-CB1C-77A0B575CF9F}"/>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653DBE42-A44A-6F57-DE76-9A7ECC5487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3B856870-379A-7F82-1EAF-5A6F4F5B33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4B683A22-3651-9FBE-48AA-18E67BF1F9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fld id="{86D70A72-9833-4F61-81E6-46CFCCF24015}" type="slidenum">
              <a:rPr lang="en-US" altLang="en-US">
                <a:latin typeface="Calibri" panose="020F0502020204030204" pitchFamily="34" charset="0"/>
              </a:rPr>
              <a:pPr/>
              <a:t>5</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21392025-2EC4-96BA-AEED-EDB3F44A6A4F}"/>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Verdana" panose="020B0604030504040204" pitchFamily="34" charset="0"/>
              </a:defRPr>
            </a:lvl1pPr>
            <a:lvl2pPr marL="761265" indent="-292794">
              <a:defRPr>
                <a:solidFill>
                  <a:schemeClr val="tx1"/>
                </a:solidFill>
                <a:latin typeface="Verdana" panose="020B0604030504040204" pitchFamily="34" charset="0"/>
              </a:defRPr>
            </a:lvl2pPr>
            <a:lvl3pPr marL="1171177" indent="-234235">
              <a:defRPr>
                <a:solidFill>
                  <a:schemeClr val="tx1"/>
                </a:solidFill>
                <a:latin typeface="Verdana" panose="020B0604030504040204" pitchFamily="34" charset="0"/>
              </a:defRPr>
            </a:lvl3pPr>
            <a:lvl4pPr marL="1639647" indent="-234235">
              <a:defRPr>
                <a:solidFill>
                  <a:schemeClr val="tx1"/>
                </a:solidFill>
                <a:latin typeface="Verdana" panose="020B0604030504040204" pitchFamily="34" charset="0"/>
              </a:defRPr>
            </a:lvl4pPr>
            <a:lvl5pPr marL="2108118" indent="-234235">
              <a:defRPr>
                <a:solidFill>
                  <a:schemeClr val="tx1"/>
                </a:solidFill>
                <a:latin typeface="Verdana" panose="020B0604030504040204" pitchFamily="34" charset="0"/>
              </a:defRPr>
            </a:lvl5pPr>
            <a:lvl6pPr marL="2576589" indent="-234235" fontAlgn="base">
              <a:spcBef>
                <a:spcPct val="0"/>
              </a:spcBef>
              <a:spcAft>
                <a:spcPct val="0"/>
              </a:spcAft>
              <a:defRPr>
                <a:solidFill>
                  <a:schemeClr val="tx1"/>
                </a:solidFill>
                <a:latin typeface="Verdana" panose="020B0604030504040204" pitchFamily="34" charset="0"/>
              </a:defRPr>
            </a:lvl6pPr>
            <a:lvl7pPr marL="3045060" indent="-234235" fontAlgn="base">
              <a:spcBef>
                <a:spcPct val="0"/>
              </a:spcBef>
              <a:spcAft>
                <a:spcPct val="0"/>
              </a:spcAft>
              <a:defRPr>
                <a:solidFill>
                  <a:schemeClr val="tx1"/>
                </a:solidFill>
                <a:latin typeface="Verdana" panose="020B0604030504040204" pitchFamily="34" charset="0"/>
              </a:defRPr>
            </a:lvl7pPr>
            <a:lvl8pPr marL="3513531" indent="-234235" fontAlgn="base">
              <a:spcBef>
                <a:spcPct val="0"/>
              </a:spcBef>
              <a:spcAft>
                <a:spcPct val="0"/>
              </a:spcAft>
              <a:defRPr>
                <a:solidFill>
                  <a:schemeClr val="tx1"/>
                </a:solidFill>
                <a:latin typeface="Verdana" panose="020B0604030504040204" pitchFamily="34" charset="0"/>
              </a:defRPr>
            </a:lvl8pPr>
            <a:lvl9pPr marL="3982002" indent="-234235" fontAlgn="base">
              <a:spcBef>
                <a:spcPct val="0"/>
              </a:spcBef>
              <a:spcAft>
                <a:spcPct val="0"/>
              </a:spcAft>
              <a:defRPr>
                <a:solidFill>
                  <a:schemeClr val="tx1"/>
                </a:solidFill>
                <a:latin typeface="Verdana" panose="020B0604030504040204" pitchFamily="34" charset="0"/>
              </a:defRPr>
            </a:lvl9pPr>
          </a:lstStyle>
          <a:p>
            <a:pPr fontAlgn="base">
              <a:spcBef>
                <a:spcPct val="0"/>
              </a:spcBef>
              <a:spcAft>
                <a:spcPct val="0"/>
              </a:spcAft>
            </a:pPr>
            <a:r>
              <a:rPr lang="en-US" altLang="en-US">
                <a:latin typeface="Calibri" panose="020F0502020204030204" pitchFamily="34" charset="0"/>
              </a:rPr>
              <a:t>10/12/2025 am</a:t>
            </a:r>
          </a:p>
        </p:txBody>
      </p:sp>
      <p:sp>
        <p:nvSpPr>
          <p:cNvPr id="3" name="Footer Placeholder 2">
            <a:extLst>
              <a:ext uri="{FF2B5EF4-FFF2-40B4-BE49-F238E27FC236}">
                <a16:creationId xmlns:a16="http://schemas.microsoft.com/office/drawing/2014/main" id="{FB61FB2D-28CC-99E5-CED8-F7C7BE6BF1E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79757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10:17 So faith </a:t>
            </a:r>
            <a:r>
              <a:rPr lang="en-US" i="1" dirty="0"/>
              <a:t>comes</a:t>
            </a:r>
            <a:r>
              <a:rPr lang="en-US" dirty="0"/>
              <a:t> from hearing, and hearing by the word of Christ.</a:t>
            </a:r>
          </a:p>
          <a:p>
            <a:endParaRPr lang="en-US" dirty="0"/>
          </a:p>
          <a:p>
            <a:r>
              <a:rPr lang="en-US" dirty="0"/>
              <a:t>John 8:24 Therefore I said to you that you will die in your sins; for unless you believe that I am </a:t>
            </a:r>
            <a:r>
              <a:rPr lang="en-US" i="1" dirty="0"/>
              <a:t>He</a:t>
            </a:r>
            <a:r>
              <a:rPr lang="en-US" dirty="0"/>
              <a:t>, you will die in your sins.” </a:t>
            </a:r>
          </a:p>
          <a:p>
            <a:endParaRPr lang="en-US" dirty="0"/>
          </a:p>
          <a:p>
            <a:r>
              <a:rPr lang="en-US" dirty="0"/>
              <a:t>Acts 17:30 Therefore having overlooked the times of ignorance, God is now declaring to men that all </a:t>
            </a:r>
            <a:r>
              <a:rPr lang="en-US" i="1" dirty="0"/>
              <a:t>people</a:t>
            </a:r>
            <a:r>
              <a:rPr lang="en-US" dirty="0"/>
              <a:t> everywhere should repent, </a:t>
            </a:r>
          </a:p>
          <a:p>
            <a:endParaRPr lang="en-US" dirty="0"/>
          </a:p>
          <a:p>
            <a:r>
              <a:rPr lang="en-US" dirty="0"/>
              <a:t>Acts 8:36-37 As they went along the road they came to some water; and the eunuch *said, “Look! Water! What prevents me from being baptized?” </a:t>
            </a:r>
            <a:r>
              <a:rPr lang="en-US" b="1" baseline="30000" dirty="0"/>
              <a:t>37 </a:t>
            </a:r>
            <a:r>
              <a:rPr lang="en-US" dirty="0"/>
              <a:t>[And Philip said, “If you believe with all your heart, you may.” And he answered and said, “I believe that Jesus Christ is the Son of God.”] </a:t>
            </a:r>
          </a:p>
          <a:p>
            <a:endParaRPr lang="en-US" dirty="0"/>
          </a:p>
          <a:p>
            <a:r>
              <a:rPr lang="en-US" dirty="0"/>
              <a:t>Mark 16:16 He who has believed and has been baptized shall be saved; but he who has disbelieved shall be condemned. </a:t>
            </a:r>
          </a:p>
          <a:p>
            <a:endParaRPr lang="en-US" dirty="0"/>
          </a:p>
          <a:p>
            <a:r>
              <a:rPr lang="en-US" dirty="0"/>
              <a:t>1 Corinthians 15:1-2 Now I make known to you, brethren, the gospel which I preached to you, which also you received, in which also you stand, </a:t>
            </a:r>
            <a:r>
              <a:rPr lang="en-US" b="1" baseline="30000" dirty="0"/>
              <a:t>2 </a:t>
            </a:r>
            <a:r>
              <a:rPr lang="en-US" dirty="0"/>
              <a:t>by which also you are saved, if you hold fast the word which I preached to you, unless you believed in vain.</a:t>
            </a:r>
          </a:p>
        </p:txBody>
      </p:sp>
      <p:sp>
        <p:nvSpPr>
          <p:cNvPr id="5" name="Date Placeholder 4"/>
          <p:cNvSpPr>
            <a:spLocks noGrp="1"/>
          </p:cNvSpPr>
          <p:nvPr>
            <p:ph type="dt" idx="1"/>
          </p:nvPr>
        </p:nvSpPr>
        <p:spPr/>
        <p:txBody>
          <a:bodyPr/>
          <a:lstStyle/>
          <a:p>
            <a:pPr>
              <a:defRPr/>
            </a:pPr>
            <a:r>
              <a:rPr lang="en-US"/>
              <a:t>10/12/2025 am</a:t>
            </a:r>
          </a:p>
        </p:txBody>
      </p:sp>
      <p:sp>
        <p:nvSpPr>
          <p:cNvPr id="6" name="Slide Number Placeholder 5"/>
          <p:cNvSpPr>
            <a:spLocks noGrp="1"/>
          </p:cNvSpPr>
          <p:nvPr>
            <p:ph type="sldNum" sz="quarter" idx="5"/>
          </p:nvPr>
        </p:nvSpPr>
        <p:spPr/>
        <p:txBody>
          <a:bodyPr/>
          <a:lstStyle/>
          <a:p>
            <a:fld id="{EE1D6130-0BBA-40EE-88DF-5C99F1D30471}" type="slidenum">
              <a:rPr lang="en-US" altLang="en-US" smtClean="0"/>
              <a:pPr/>
              <a:t>24</a:t>
            </a:fld>
            <a:endParaRPr lang="en-US" altLang="en-US"/>
          </a:p>
        </p:txBody>
      </p:sp>
      <p:sp>
        <p:nvSpPr>
          <p:cNvPr id="7" name="Footer Placeholder 6">
            <a:extLst>
              <a:ext uri="{FF2B5EF4-FFF2-40B4-BE49-F238E27FC236}">
                <a16:creationId xmlns:a16="http://schemas.microsoft.com/office/drawing/2014/main" id="{718B5A5C-0E26-F945-34FB-676F6CCA21A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04170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2E7F0AB8-C81F-41DC-977C-ECF0B78298DC}" type="datetimeFigureOut">
              <a:rPr lang="en-US" smtClean="0"/>
              <a:pPr>
                <a:defRPr/>
              </a:pPr>
              <a:t>10/25/2025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A6374981-248D-4C07-B7D4-E31389E69BD9}" type="slidenum">
              <a:rPr lang="en-US" altLang="en-US" smtClean="0"/>
              <a:pPr/>
              <a:t>‹#›</a:t>
            </a:fld>
            <a:endParaRPr lang="en-US" altLang="en-US"/>
          </a:p>
        </p:txBody>
      </p:sp>
    </p:spTree>
    <p:extLst>
      <p:ext uri="{BB962C8B-B14F-4D97-AF65-F5344CB8AC3E}">
        <p14:creationId xmlns:p14="http://schemas.microsoft.com/office/powerpoint/2010/main" val="92722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8E318FC-1670-4C36-8B88-EB1D4668A2D2}"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1F55E97-CFF5-4F6A-B3F9-3EC2A8F1747C}" type="slidenum">
              <a:rPr lang="en-US" altLang="en-US" smtClean="0"/>
              <a:pPr/>
              <a:t>‹#›</a:t>
            </a:fld>
            <a:endParaRPr lang="en-US" altLang="en-US"/>
          </a:p>
        </p:txBody>
      </p:sp>
    </p:spTree>
    <p:extLst>
      <p:ext uri="{BB962C8B-B14F-4D97-AF65-F5344CB8AC3E}">
        <p14:creationId xmlns:p14="http://schemas.microsoft.com/office/powerpoint/2010/main" val="169024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8E318FC-1670-4C36-8B88-EB1D4668A2D2}"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1F55E97-CFF5-4F6A-B3F9-3EC2A8F1747C}" type="slidenum">
              <a:rPr lang="en-US" altLang="en-US" smtClean="0"/>
              <a:pPr/>
              <a:t>‹#›</a:t>
            </a:fld>
            <a:endParaRPr lang="en-US" altLang="en-US"/>
          </a:p>
        </p:txBody>
      </p:sp>
    </p:spTree>
    <p:extLst>
      <p:ext uri="{BB962C8B-B14F-4D97-AF65-F5344CB8AC3E}">
        <p14:creationId xmlns:p14="http://schemas.microsoft.com/office/powerpoint/2010/main" val="4222281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8E318FC-1670-4C36-8B88-EB1D4668A2D2}"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1F55E97-CFF5-4F6A-B3F9-3EC2A8F1747C}"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40819247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8E318FC-1670-4C36-8B88-EB1D4668A2D2}"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D1F55E97-CFF5-4F6A-B3F9-3EC2A8F1747C}" type="slidenum">
              <a:rPr lang="en-US" altLang="en-US" smtClean="0"/>
              <a:pPr/>
              <a:t>‹#›</a:t>
            </a:fld>
            <a:endParaRPr lang="en-US" altLang="en-US"/>
          </a:p>
        </p:txBody>
      </p:sp>
    </p:spTree>
    <p:extLst>
      <p:ext uri="{BB962C8B-B14F-4D97-AF65-F5344CB8AC3E}">
        <p14:creationId xmlns:p14="http://schemas.microsoft.com/office/powerpoint/2010/main" val="681796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C8E318FC-1670-4C36-8B88-EB1D4668A2D2}" type="datetimeFigureOut">
              <a:rPr lang="en-US" smtClean="0"/>
              <a:pPr>
                <a:defRPr/>
              </a:pPr>
              <a:t>10/25/2025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1F55E97-CFF5-4F6A-B3F9-3EC2A8F1747C}" type="slidenum">
              <a:rPr lang="en-US" altLang="en-US" smtClean="0"/>
              <a:pPr/>
              <a:t>‹#›</a:t>
            </a:fld>
            <a:endParaRPr lang="en-US" altLang="en-US"/>
          </a:p>
        </p:txBody>
      </p:sp>
    </p:spTree>
    <p:extLst>
      <p:ext uri="{BB962C8B-B14F-4D97-AF65-F5344CB8AC3E}">
        <p14:creationId xmlns:p14="http://schemas.microsoft.com/office/powerpoint/2010/main" val="3704277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C8E318FC-1670-4C36-8B88-EB1D4668A2D2}" type="datetimeFigureOut">
              <a:rPr lang="en-US" smtClean="0"/>
              <a:pPr>
                <a:defRPr/>
              </a:pPr>
              <a:t>10/25/2025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1F55E97-CFF5-4F6A-B3F9-3EC2A8F1747C}" type="slidenum">
              <a:rPr lang="en-US" altLang="en-US" smtClean="0"/>
              <a:pPr/>
              <a:t>‹#›</a:t>
            </a:fld>
            <a:endParaRPr lang="en-US" altLang="en-US"/>
          </a:p>
        </p:txBody>
      </p:sp>
    </p:spTree>
    <p:extLst>
      <p:ext uri="{BB962C8B-B14F-4D97-AF65-F5344CB8AC3E}">
        <p14:creationId xmlns:p14="http://schemas.microsoft.com/office/powerpoint/2010/main" val="556508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41A98D24-7D5F-43DE-9649-D83533A9906F}" type="datetimeFigureOut">
              <a:rPr lang="en-US" smtClean="0"/>
              <a:pPr>
                <a:defRPr/>
              </a:pPr>
              <a:t>10/25/2025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4FE1E42-9F94-401F-8306-CD0B5A99959B}" type="slidenum">
              <a:rPr lang="en-US" altLang="en-US" smtClean="0"/>
              <a:pPr/>
              <a:t>‹#›</a:t>
            </a:fld>
            <a:endParaRPr lang="en-US" altLang="en-US"/>
          </a:p>
        </p:txBody>
      </p:sp>
    </p:spTree>
    <p:extLst>
      <p:ext uri="{BB962C8B-B14F-4D97-AF65-F5344CB8AC3E}">
        <p14:creationId xmlns:p14="http://schemas.microsoft.com/office/powerpoint/2010/main" val="3924137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3310773-BAF3-461F-BD3E-C84D73E2CC74}" type="datetimeFigureOut">
              <a:rPr lang="en-US" smtClean="0"/>
              <a:pPr>
                <a:defRPr/>
              </a:pPr>
              <a:t>10/25/2025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FD1B789-44EF-46D3-90E9-66FCDB0AFCEA}" type="slidenum">
              <a:rPr lang="en-US" altLang="en-US" smtClean="0"/>
              <a:pPr/>
              <a:t>‹#›</a:t>
            </a:fld>
            <a:endParaRPr lang="en-US" altLang="en-US"/>
          </a:p>
        </p:txBody>
      </p:sp>
    </p:spTree>
    <p:extLst>
      <p:ext uri="{BB962C8B-B14F-4D97-AF65-F5344CB8AC3E}">
        <p14:creationId xmlns:p14="http://schemas.microsoft.com/office/powerpoint/2010/main" val="294069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AB399E-8321-4A4E-A050-4CA78EAC555D}" type="datetimeFigureOut">
              <a:rPr lang="en-US" smtClean="0"/>
              <a:pPr>
                <a:defRPr/>
              </a:pPr>
              <a:t>10/25/2025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0A4E4B8-3ED1-4B71-BB62-138B234463C3}" type="slidenum">
              <a:rPr lang="en-US" altLang="en-US" smtClean="0"/>
              <a:pPr/>
              <a:t>‹#›</a:t>
            </a:fld>
            <a:endParaRPr lang="en-US" altLang="en-US"/>
          </a:p>
        </p:txBody>
      </p:sp>
    </p:spTree>
    <p:extLst>
      <p:ext uri="{BB962C8B-B14F-4D97-AF65-F5344CB8AC3E}">
        <p14:creationId xmlns:p14="http://schemas.microsoft.com/office/powerpoint/2010/main" val="365008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1AA36252-B54F-40CE-97FC-24C606161657}" type="datetimeFigureOut">
              <a:rPr lang="en-US" smtClean="0"/>
              <a:pPr>
                <a:defRPr/>
              </a:pPr>
              <a:t>10/25/2025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0DA8ABF8-5570-400A-88B5-63BC940B1A1F}" type="slidenum">
              <a:rPr lang="en-US" altLang="en-US" smtClean="0"/>
              <a:pPr/>
              <a:t>‹#›</a:t>
            </a:fld>
            <a:endParaRPr lang="en-US" altLang="en-US"/>
          </a:p>
        </p:txBody>
      </p:sp>
    </p:spTree>
    <p:extLst>
      <p:ext uri="{BB962C8B-B14F-4D97-AF65-F5344CB8AC3E}">
        <p14:creationId xmlns:p14="http://schemas.microsoft.com/office/powerpoint/2010/main" val="3361485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9EC14F6-8ECC-4649-B508-B0361EAFBA3E}"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82D751CC-35F5-4EC0-88AD-B0B0368889CF}" type="slidenum">
              <a:rPr lang="en-US" altLang="en-US" smtClean="0"/>
              <a:pPr/>
              <a:t>‹#›</a:t>
            </a:fld>
            <a:endParaRPr lang="en-US" altLang="en-US"/>
          </a:p>
        </p:txBody>
      </p:sp>
    </p:spTree>
    <p:extLst>
      <p:ext uri="{BB962C8B-B14F-4D97-AF65-F5344CB8AC3E}">
        <p14:creationId xmlns:p14="http://schemas.microsoft.com/office/powerpoint/2010/main" val="1735784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CBFB7BDF-1E2E-40A3-BA10-3B93A6E2D073}" type="datetimeFigureOut">
              <a:rPr lang="en-US" smtClean="0"/>
              <a:pPr>
                <a:defRPr/>
              </a:pPr>
              <a:t>10/25/2025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9758477-0288-4686-8370-A57F805D8E43}" type="slidenum">
              <a:rPr lang="en-US" altLang="en-US" smtClean="0"/>
              <a:pPr/>
              <a:t>‹#›</a:t>
            </a:fld>
            <a:endParaRPr lang="en-US" altLang="en-US"/>
          </a:p>
        </p:txBody>
      </p:sp>
    </p:spTree>
    <p:extLst>
      <p:ext uri="{BB962C8B-B14F-4D97-AF65-F5344CB8AC3E}">
        <p14:creationId xmlns:p14="http://schemas.microsoft.com/office/powerpoint/2010/main" val="397918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7AFD9ADD-7074-491C-AEF1-6A7895288553}" type="datetimeFigureOut">
              <a:rPr lang="en-US" smtClean="0"/>
              <a:pPr>
                <a:defRPr/>
              </a:pPr>
              <a:t>10/25/2025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C91A1CED-F067-44B0-BDB8-75E921CFB502}" type="slidenum">
              <a:rPr lang="en-US" altLang="en-US" smtClean="0"/>
              <a:pPr/>
              <a:t>‹#›</a:t>
            </a:fld>
            <a:endParaRPr lang="en-US" altLang="en-US"/>
          </a:p>
        </p:txBody>
      </p:sp>
    </p:spTree>
    <p:extLst>
      <p:ext uri="{BB962C8B-B14F-4D97-AF65-F5344CB8AC3E}">
        <p14:creationId xmlns:p14="http://schemas.microsoft.com/office/powerpoint/2010/main" val="3784991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33F6754-C880-4DDC-982F-4D5CD7FF29D2}" type="datetimeFigureOut">
              <a:rPr lang="en-US" smtClean="0"/>
              <a:pPr>
                <a:defRPr/>
              </a:pPr>
              <a:t>10/25/2025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79AE0905-80A6-4D8D-9E69-AA3D2CE4C208}" type="slidenum">
              <a:rPr lang="en-US" altLang="en-US" smtClean="0"/>
              <a:pPr/>
              <a:t>‹#›</a:t>
            </a:fld>
            <a:endParaRPr lang="en-US" altLang="en-US"/>
          </a:p>
        </p:txBody>
      </p:sp>
    </p:spTree>
    <p:extLst>
      <p:ext uri="{BB962C8B-B14F-4D97-AF65-F5344CB8AC3E}">
        <p14:creationId xmlns:p14="http://schemas.microsoft.com/office/powerpoint/2010/main" val="3364450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F86B92BA-A71E-4770-9DA4-E8998BA445F0}"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9C35FF8D-7120-4D9C-A98B-25380B7F261D}" type="slidenum">
              <a:rPr lang="en-US" altLang="en-US" smtClean="0"/>
              <a:pPr/>
              <a:t>‹#›</a:t>
            </a:fld>
            <a:endParaRPr lang="en-US" altLang="en-US"/>
          </a:p>
        </p:txBody>
      </p:sp>
    </p:spTree>
    <p:extLst>
      <p:ext uri="{BB962C8B-B14F-4D97-AF65-F5344CB8AC3E}">
        <p14:creationId xmlns:p14="http://schemas.microsoft.com/office/powerpoint/2010/main" val="2086140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A7AB96E-BCB0-40EF-8CBC-F73CBF746CF7}" type="datetimeFigureOut">
              <a:rPr lang="en-US" smtClean="0"/>
              <a:pPr>
                <a:defRPr/>
              </a:pPr>
              <a:t>10/25/2025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1EDF24DA-BD8E-4F25-BE9A-27332A0062C9}" type="slidenum">
              <a:rPr lang="en-US" altLang="en-US" smtClean="0"/>
              <a:pPr/>
              <a:t>‹#›</a:t>
            </a:fld>
            <a:endParaRPr lang="en-US" altLang="en-US"/>
          </a:p>
        </p:txBody>
      </p:sp>
    </p:spTree>
    <p:extLst>
      <p:ext uri="{BB962C8B-B14F-4D97-AF65-F5344CB8AC3E}">
        <p14:creationId xmlns:p14="http://schemas.microsoft.com/office/powerpoint/2010/main" val="2267188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C8E318FC-1670-4C36-8B88-EB1D4668A2D2}" type="datetimeFigureOut">
              <a:rPr lang="en-US" smtClean="0"/>
              <a:pPr>
                <a:defRPr/>
              </a:pPr>
              <a:t>10/25/2025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1F55E97-CFF5-4F6A-B3F9-3EC2A8F1747C}" type="slidenum">
              <a:rPr lang="en-US" altLang="en-US" smtClean="0"/>
              <a:pPr/>
              <a:t>‹#›</a:t>
            </a:fld>
            <a:endParaRPr lang="en-US" altLang="en-US"/>
          </a:p>
        </p:txBody>
      </p:sp>
    </p:spTree>
    <p:extLst>
      <p:ext uri="{BB962C8B-B14F-4D97-AF65-F5344CB8AC3E}">
        <p14:creationId xmlns:p14="http://schemas.microsoft.com/office/powerpoint/2010/main" val="3609777101"/>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B998D98C-0BB7-2920-6C2E-DA09B0A4A8C5}"/>
              </a:ext>
            </a:extLst>
          </p:cNvPr>
          <p:cNvSpPr>
            <a:spLocks noChangeArrowheads="1"/>
          </p:cNvSpPr>
          <p:nvPr/>
        </p:nvSpPr>
        <p:spPr bwMode="auto">
          <a:xfrm>
            <a:off x="371475" y="4217988"/>
            <a:ext cx="8382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4000" b="1" dirty="0"/>
              <a:t>Romans 2:5-8</a:t>
            </a:r>
            <a:endParaRPr lang="en-US" altLang="en-US" sz="4000" dirty="0"/>
          </a:p>
        </p:txBody>
      </p:sp>
      <p:sp>
        <p:nvSpPr>
          <p:cNvPr id="6147" name="TextBox 4">
            <a:extLst>
              <a:ext uri="{FF2B5EF4-FFF2-40B4-BE49-F238E27FC236}">
                <a16:creationId xmlns:a16="http://schemas.microsoft.com/office/drawing/2014/main" id="{9F306D1A-CE88-4F17-ECD3-81BD9EBA6486}"/>
              </a:ext>
            </a:extLst>
          </p:cNvPr>
          <p:cNvSpPr txBox="1">
            <a:spLocks noChangeArrowheads="1"/>
          </p:cNvSpPr>
          <p:nvPr/>
        </p:nvSpPr>
        <p:spPr bwMode="auto">
          <a:xfrm>
            <a:off x="371475" y="1600200"/>
            <a:ext cx="8382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4800" b="1" dirty="0"/>
              <a:t>According To The Bible, We Are Saved By…</a:t>
            </a:r>
            <a:endParaRPr lang="en-US" alt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15B9A3DA-DA76-D7E6-D2A8-9064A7D03B1C}"/>
              </a:ext>
            </a:extLst>
          </p:cNvPr>
          <p:cNvSpPr>
            <a:spLocks noChangeArrowheads="1"/>
          </p:cNvSpPr>
          <p:nvPr/>
        </p:nvSpPr>
        <p:spPr bwMode="auto">
          <a:xfrm>
            <a:off x="300037" y="1371600"/>
            <a:ext cx="8543925"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…The Word</a:t>
            </a:r>
            <a:endParaRPr lang="en-US" altLang="en-US" sz="2400" dirty="0"/>
          </a:p>
          <a:p>
            <a:pPr algn="ctr"/>
            <a:r>
              <a:rPr lang="en-US" altLang="en-US" sz="2400" i="1" dirty="0"/>
              <a:t>“Therefore, putting aside all filthiness and all that remains of wickedness, in humility receive </a:t>
            </a:r>
            <a:r>
              <a:rPr lang="en-US" altLang="en-US" sz="2400" b="1" i="1" dirty="0"/>
              <a:t>the word </a:t>
            </a:r>
            <a:r>
              <a:rPr lang="en-US" altLang="en-US" sz="2400" i="1" dirty="0"/>
              <a:t>implanted, which is able to save your souls.”</a:t>
            </a:r>
            <a:r>
              <a:rPr lang="en-US" altLang="en-US" sz="2400" dirty="0"/>
              <a:t> </a:t>
            </a:r>
          </a:p>
          <a:p>
            <a:pPr algn="ctr"/>
            <a:r>
              <a:rPr lang="en-US" altLang="en-US" sz="2400" b="1" dirty="0">
                <a:solidFill>
                  <a:srgbClr val="FF0000"/>
                </a:solidFill>
              </a:rPr>
              <a:t>(James 1:21)</a:t>
            </a:r>
          </a:p>
          <a:p>
            <a:pPr algn="ctr"/>
            <a:endParaRPr lang="en-US" altLang="en-US" sz="2400" dirty="0"/>
          </a:p>
          <a:p>
            <a:r>
              <a:rPr lang="en-US" altLang="en-US" sz="2400" b="1" dirty="0"/>
              <a:t>…Words</a:t>
            </a:r>
            <a:endParaRPr lang="en-US" altLang="en-US" sz="2400" dirty="0"/>
          </a:p>
          <a:p>
            <a:pPr algn="ctr"/>
            <a:r>
              <a:rPr lang="en-US" altLang="en-US" sz="2400" i="1" dirty="0"/>
              <a:t>“…and he will speak </a:t>
            </a:r>
            <a:r>
              <a:rPr lang="en-US" altLang="en-US" sz="2400" b="1" i="1" dirty="0"/>
              <a:t>words</a:t>
            </a:r>
            <a:r>
              <a:rPr lang="en-US" altLang="en-US" sz="2400" i="1" dirty="0"/>
              <a:t> to you by which you will be saved, you and all your household.” </a:t>
            </a:r>
            <a:r>
              <a:rPr lang="en-US" altLang="en-US" sz="2400" b="1" dirty="0">
                <a:solidFill>
                  <a:srgbClr val="FF0000"/>
                </a:solidFill>
              </a:rPr>
              <a:t>(Acts 11:14)</a:t>
            </a:r>
          </a:p>
        </p:txBody>
      </p:sp>
      <p:sp>
        <p:nvSpPr>
          <p:cNvPr id="2" name="TextBox 4">
            <a:extLst>
              <a:ext uri="{FF2B5EF4-FFF2-40B4-BE49-F238E27FC236}">
                <a16:creationId xmlns:a16="http://schemas.microsoft.com/office/drawing/2014/main" id="{D5EDA95D-4BD7-3EAF-EED3-8FB8655A0D2B}"/>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fade">
                                      <p:cBhvr>
                                        <p:cTn id="7" dur="1000"/>
                                        <p:tgtEl>
                                          <p:spTgt spid="12290">
                                            <p:txEl>
                                              <p:pRg st="0" end="0"/>
                                            </p:txEl>
                                          </p:spTgt>
                                        </p:tgtEl>
                                      </p:cBhvr>
                                    </p:animEffect>
                                    <p:anim calcmode="lin" valueType="num">
                                      <p:cBhvr>
                                        <p:cTn id="8" dur="1000" fill="hold"/>
                                        <p:tgtEl>
                                          <p:spTgt spid="1229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290">
                                            <p:txEl>
                                              <p:pRg st="1" end="1"/>
                                            </p:txEl>
                                          </p:spTgt>
                                        </p:tgtEl>
                                        <p:attrNameLst>
                                          <p:attrName>style.visibility</p:attrName>
                                        </p:attrNameLst>
                                      </p:cBhvr>
                                      <p:to>
                                        <p:strVal val="visible"/>
                                      </p:to>
                                    </p:set>
                                    <p:animEffect transition="in" filter="fade">
                                      <p:cBhvr>
                                        <p:cTn id="12" dur="1000"/>
                                        <p:tgtEl>
                                          <p:spTgt spid="12290">
                                            <p:txEl>
                                              <p:pRg st="1" end="1"/>
                                            </p:txEl>
                                          </p:spTgt>
                                        </p:tgtEl>
                                      </p:cBhvr>
                                    </p:animEffect>
                                    <p:anim calcmode="lin" valueType="num">
                                      <p:cBhvr>
                                        <p:cTn id="13" dur="1000" fill="hold"/>
                                        <p:tgtEl>
                                          <p:spTgt spid="1229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2290">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290">
                                            <p:txEl>
                                              <p:pRg st="2" end="2"/>
                                            </p:txEl>
                                          </p:spTgt>
                                        </p:tgtEl>
                                        <p:attrNameLst>
                                          <p:attrName>style.visibility</p:attrName>
                                        </p:attrNameLst>
                                      </p:cBhvr>
                                      <p:to>
                                        <p:strVal val="visible"/>
                                      </p:to>
                                    </p:set>
                                    <p:animEffect transition="in" filter="fade">
                                      <p:cBhvr>
                                        <p:cTn id="17" dur="1000"/>
                                        <p:tgtEl>
                                          <p:spTgt spid="12290">
                                            <p:txEl>
                                              <p:pRg st="2" end="2"/>
                                            </p:txEl>
                                          </p:spTgt>
                                        </p:tgtEl>
                                      </p:cBhvr>
                                    </p:animEffect>
                                    <p:anim calcmode="lin" valueType="num">
                                      <p:cBhvr>
                                        <p:cTn id="18" dur="1000" fill="hold"/>
                                        <p:tgtEl>
                                          <p:spTgt spid="1229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229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2290">
                                            <p:txEl>
                                              <p:pRg st="4" end="4"/>
                                            </p:txEl>
                                          </p:spTgt>
                                        </p:tgtEl>
                                        <p:attrNameLst>
                                          <p:attrName>style.visibility</p:attrName>
                                        </p:attrNameLst>
                                      </p:cBhvr>
                                      <p:to>
                                        <p:strVal val="visible"/>
                                      </p:to>
                                    </p:set>
                                    <p:animEffect transition="in" filter="fade">
                                      <p:cBhvr>
                                        <p:cTn id="24" dur="1000"/>
                                        <p:tgtEl>
                                          <p:spTgt spid="12290">
                                            <p:txEl>
                                              <p:pRg st="4" end="4"/>
                                            </p:txEl>
                                          </p:spTgt>
                                        </p:tgtEl>
                                      </p:cBhvr>
                                    </p:animEffect>
                                    <p:anim calcmode="lin" valueType="num">
                                      <p:cBhvr>
                                        <p:cTn id="25" dur="1000" fill="hold"/>
                                        <p:tgtEl>
                                          <p:spTgt spid="1229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2290">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2290">
                                            <p:txEl>
                                              <p:pRg st="5" end="5"/>
                                            </p:txEl>
                                          </p:spTgt>
                                        </p:tgtEl>
                                        <p:attrNameLst>
                                          <p:attrName>style.visibility</p:attrName>
                                        </p:attrNameLst>
                                      </p:cBhvr>
                                      <p:to>
                                        <p:strVal val="visible"/>
                                      </p:to>
                                    </p:set>
                                    <p:animEffect transition="in" filter="fade">
                                      <p:cBhvr>
                                        <p:cTn id="29" dur="1000"/>
                                        <p:tgtEl>
                                          <p:spTgt spid="12290">
                                            <p:txEl>
                                              <p:pRg st="5" end="5"/>
                                            </p:txEl>
                                          </p:spTgt>
                                        </p:tgtEl>
                                      </p:cBhvr>
                                    </p:animEffect>
                                    <p:anim calcmode="lin" valueType="num">
                                      <p:cBhvr>
                                        <p:cTn id="30" dur="1000" fill="hold"/>
                                        <p:tgtEl>
                                          <p:spTgt spid="12290">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1229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D3F9C4D2-58FF-DCE0-7F35-35D415AFB3FD}"/>
              </a:ext>
            </a:extLst>
          </p:cNvPr>
          <p:cNvSpPr>
            <a:spLocks noChangeArrowheads="1"/>
          </p:cNvSpPr>
          <p:nvPr/>
        </p:nvSpPr>
        <p:spPr bwMode="auto">
          <a:xfrm>
            <a:off x="381000" y="762000"/>
            <a:ext cx="8382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…Obedience</a:t>
            </a:r>
            <a:endParaRPr lang="en-US" altLang="en-US" sz="2400" dirty="0"/>
          </a:p>
          <a:p>
            <a:pPr algn="ctr"/>
            <a:r>
              <a:rPr lang="en-US" altLang="en-US" sz="2400" i="1" dirty="0"/>
              <a:t>“And having been made perfect, He became to all those who </a:t>
            </a:r>
            <a:r>
              <a:rPr lang="en-US" altLang="en-US" sz="2400" b="1" i="1" dirty="0"/>
              <a:t>obey</a:t>
            </a:r>
            <a:r>
              <a:rPr lang="en-US" altLang="en-US" sz="2400" i="1" dirty="0"/>
              <a:t> Him the source of eternal salvation.” </a:t>
            </a:r>
            <a:r>
              <a:rPr lang="en-US" altLang="en-US" sz="2400" b="1" dirty="0">
                <a:solidFill>
                  <a:srgbClr val="FF0000"/>
                </a:solidFill>
              </a:rPr>
              <a:t>(Hebrews 5:9)</a:t>
            </a:r>
          </a:p>
          <a:p>
            <a:endParaRPr lang="en-US" altLang="en-US" sz="2400" dirty="0"/>
          </a:p>
          <a:p>
            <a:r>
              <a:rPr lang="en-US" altLang="en-US" sz="2400" b="1" dirty="0"/>
              <a:t>…Confession</a:t>
            </a:r>
            <a:endParaRPr lang="en-US" altLang="en-US" sz="2400" dirty="0"/>
          </a:p>
          <a:p>
            <a:pPr algn="ctr"/>
            <a:r>
              <a:rPr lang="en-US" altLang="en-US" sz="2400" i="1" dirty="0"/>
              <a:t>“…that if you </a:t>
            </a:r>
            <a:r>
              <a:rPr lang="en-US" altLang="en-US" sz="2400" b="1" i="1" dirty="0"/>
              <a:t>confess</a:t>
            </a:r>
            <a:r>
              <a:rPr lang="en-US" altLang="en-US" sz="2400" i="1" dirty="0"/>
              <a:t> with your mouth Jesus as Lord, and believe in your heart that God raised Him from the dead, you will be saved; for with the heart a person believes, resulting in righteousness, and with the mouth he </a:t>
            </a:r>
            <a:r>
              <a:rPr lang="en-US" altLang="en-US" sz="2400" b="1" i="1" dirty="0"/>
              <a:t>confesses</a:t>
            </a:r>
            <a:r>
              <a:rPr lang="en-US" altLang="en-US" sz="2400" i="1" dirty="0"/>
              <a:t>, resulting in salvation.</a:t>
            </a:r>
            <a:r>
              <a:rPr lang="en-US" altLang="en-US" sz="2400" b="1" i="1" dirty="0">
                <a:solidFill>
                  <a:srgbClr val="FF0000"/>
                </a:solidFill>
              </a:rPr>
              <a:t> </a:t>
            </a:r>
            <a:r>
              <a:rPr lang="en-US" altLang="en-US" sz="2400" b="1" dirty="0">
                <a:solidFill>
                  <a:srgbClr val="FF0000"/>
                </a:solidFill>
              </a:rPr>
              <a:t>(Romans 10:9-10)</a:t>
            </a:r>
          </a:p>
          <a:p>
            <a:endParaRPr lang="en-US" altLang="en-US" sz="2400" dirty="0"/>
          </a:p>
          <a:p>
            <a:pPr algn="ctr"/>
            <a:r>
              <a:rPr lang="en-US" altLang="en-US" sz="2400" i="1" dirty="0"/>
              <a:t>“Therefore everyone who </a:t>
            </a:r>
            <a:r>
              <a:rPr lang="en-US" altLang="en-US" sz="2400" b="1" i="1" dirty="0"/>
              <a:t>confesses</a:t>
            </a:r>
            <a:r>
              <a:rPr lang="en-US" altLang="en-US" sz="2400" i="1" dirty="0"/>
              <a:t> Me before men, I will also confess him before My Father who is in heaven.” </a:t>
            </a:r>
            <a:r>
              <a:rPr lang="en-US" altLang="en-US" sz="2400" b="1" dirty="0">
                <a:solidFill>
                  <a:srgbClr val="FF0000"/>
                </a:solidFill>
              </a:rPr>
              <a:t>(Matthew 10:32)</a:t>
            </a:r>
          </a:p>
        </p:txBody>
      </p:sp>
      <p:sp>
        <p:nvSpPr>
          <p:cNvPr id="2" name="TextBox 4">
            <a:extLst>
              <a:ext uri="{FF2B5EF4-FFF2-40B4-BE49-F238E27FC236}">
                <a16:creationId xmlns:a16="http://schemas.microsoft.com/office/drawing/2014/main" id="{6616670D-4783-5040-2EBC-88A6BED33247}"/>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1000"/>
                                        <p:tgtEl>
                                          <p:spTgt spid="13314">
                                            <p:txEl>
                                              <p:pRg st="1" end="1"/>
                                            </p:txEl>
                                          </p:spTgt>
                                        </p:tgtEl>
                                      </p:cBhvr>
                                    </p:animEffect>
                                    <p:anim calcmode="lin" valueType="num">
                                      <p:cBhvr>
                                        <p:cTn id="13"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314">
                                            <p:txEl>
                                              <p:pRg st="3" end="3"/>
                                            </p:txEl>
                                          </p:spTgt>
                                        </p:tgtEl>
                                        <p:attrNameLst>
                                          <p:attrName>style.visibility</p:attrName>
                                        </p:attrNameLst>
                                      </p:cBhvr>
                                      <p:to>
                                        <p:strVal val="visible"/>
                                      </p:to>
                                    </p:set>
                                    <p:animEffect transition="in" filter="fade">
                                      <p:cBhvr>
                                        <p:cTn id="19" dur="1000"/>
                                        <p:tgtEl>
                                          <p:spTgt spid="13314">
                                            <p:txEl>
                                              <p:pRg st="3" end="3"/>
                                            </p:txEl>
                                          </p:spTgt>
                                        </p:tgtEl>
                                      </p:cBhvr>
                                    </p:animEffect>
                                    <p:anim calcmode="lin" valueType="num">
                                      <p:cBhvr>
                                        <p:cTn id="20"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3314">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3314">
                                            <p:txEl>
                                              <p:pRg st="4" end="4"/>
                                            </p:txEl>
                                          </p:spTgt>
                                        </p:tgtEl>
                                        <p:attrNameLst>
                                          <p:attrName>style.visibility</p:attrName>
                                        </p:attrNameLst>
                                      </p:cBhvr>
                                      <p:to>
                                        <p:strVal val="visible"/>
                                      </p:to>
                                    </p:set>
                                    <p:animEffect transition="in" filter="fade">
                                      <p:cBhvr>
                                        <p:cTn id="24" dur="1000"/>
                                        <p:tgtEl>
                                          <p:spTgt spid="13314">
                                            <p:txEl>
                                              <p:pRg st="4" end="4"/>
                                            </p:txEl>
                                          </p:spTgt>
                                        </p:tgtEl>
                                      </p:cBhvr>
                                    </p:animEffect>
                                    <p:anim calcmode="lin" valueType="num">
                                      <p:cBhvr>
                                        <p:cTn id="25"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3314">
                                            <p:txEl>
                                              <p:pRg st="6" end="6"/>
                                            </p:txEl>
                                          </p:spTgt>
                                        </p:tgtEl>
                                        <p:attrNameLst>
                                          <p:attrName>style.visibility</p:attrName>
                                        </p:attrNameLst>
                                      </p:cBhvr>
                                      <p:to>
                                        <p:strVal val="visible"/>
                                      </p:to>
                                    </p:set>
                                    <p:animEffect transition="in" filter="fade">
                                      <p:cBhvr>
                                        <p:cTn id="31" dur="1000"/>
                                        <p:tgtEl>
                                          <p:spTgt spid="13314">
                                            <p:txEl>
                                              <p:pRg st="6" end="6"/>
                                            </p:txEl>
                                          </p:spTgt>
                                        </p:tgtEl>
                                      </p:cBhvr>
                                    </p:animEffect>
                                    <p:anim calcmode="lin" valueType="num">
                                      <p:cBhvr>
                                        <p:cTn id="32" dur="1000" fill="hold"/>
                                        <p:tgtEl>
                                          <p:spTgt spid="13314">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1331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C683D233-CAE7-D140-026B-7C298C328516}"/>
              </a:ext>
            </a:extLst>
          </p:cNvPr>
          <p:cNvSpPr>
            <a:spLocks noChangeArrowheads="1"/>
          </p:cNvSpPr>
          <p:nvPr/>
        </p:nvSpPr>
        <p:spPr bwMode="auto">
          <a:xfrm>
            <a:off x="381000" y="1143000"/>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…Repentance</a:t>
            </a:r>
            <a:endParaRPr lang="en-US" altLang="en-US" sz="2400" dirty="0"/>
          </a:p>
          <a:p>
            <a:pPr algn="ctr"/>
            <a:r>
              <a:rPr lang="en-US" altLang="en-US" sz="2400" i="1" dirty="0"/>
              <a:t>“I tell you, no, but unless you </a:t>
            </a:r>
            <a:r>
              <a:rPr lang="en-US" altLang="en-US" sz="2400" b="1" i="1" dirty="0"/>
              <a:t>repent</a:t>
            </a:r>
            <a:r>
              <a:rPr lang="en-US" altLang="en-US" sz="2400" i="1" dirty="0"/>
              <a:t>, you will all likewise perish.” </a:t>
            </a:r>
            <a:r>
              <a:rPr lang="en-US" altLang="en-US" sz="2400" b="1" dirty="0">
                <a:solidFill>
                  <a:srgbClr val="FF0000"/>
                </a:solidFill>
              </a:rPr>
              <a:t>(Luke 13:3)</a:t>
            </a:r>
          </a:p>
          <a:p>
            <a:pPr algn="ctr"/>
            <a:endParaRPr lang="en-US" altLang="en-US" sz="2400" i="1" dirty="0"/>
          </a:p>
          <a:p>
            <a:pPr algn="ctr"/>
            <a:r>
              <a:rPr lang="en-US" altLang="en-US" sz="2400" i="1" dirty="0"/>
              <a:t>“Peter said to them, ‘</a:t>
            </a:r>
            <a:r>
              <a:rPr lang="en-US" altLang="en-US" sz="2400" b="1" i="1" dirty="0"/>
              <a:t>Repent</a:t>
            </a:r>
            <a:r>
              <a:rPr lang="en-US" altLang="en-US" sz="2400" i="1" dirty="0"/>
              <a:t>, and each of you be baptized in the name of Jesus Christ for the forgiveness of your sins; and you will receive the gift of the Holy Spirit.’” </a:t>
            </a:r>
            <a:r>
              <a:rPr lang="en-US" altLang="en-US" sz="2400" b="1" dirty="0">
                <a:solidFill>
                  <a:srgbClr val="FF0000"/>
                </a:solidFill>
              </a:rPr>
              <a:t>(Acts 2:38) </a:t>
            </a:r>
            <a:br>
              <a:rPr lang="en-US" altLang="en-US" sz="2400" b="1" dirty="0">
                <a:solidFill>
                  <a:srgbClr val="FF0000"/>
                </a:solidFill>
              </a:rPr>
            </a:br>
            <a:endParaRPr lang="en-US" altLang="en-US" sz="2400" b="1" dirty="0">
              <a:solidFill>
                <a:srgbClr val="FF0000"/>
              </a:solidFill>
            </a:endParaRPr>
          </a:p>
          <a:p>
            <a:pPr algn="ctr"/>
            <a:r>
              <a:rPr lang="en-US" altLang="en-US" sz="2400" dirty="0"/>
              <a:t>(“the gift” = eternal life – </a:t>
            </a:r>
            <a:r>
              <a:rPr lang="en-US" altLang="en-US" sz="2400" b="1" dirty="0">
                <a:solidFill>
                  <a:srgbClr val="FF0000"/>
                </a:solidFill>
              </a:rPr>
              <a:t>Romans 6:23</a:t>
            </a:r>
            <a:r>
              <a:rPr lang="en-US" altLang="en-US" sz="2400" dirty="0"/>
              <a:t>)</a:t>
            </a:r>
          </a:p>
        </p:txBody>
      </p:sp>
      <p:sp>
        <p:nvSpPr>
          <p:cNvPr id="3" name="TextBox 4">
            <a:extLst>
              <a:ext uri="{FF2B5EF4-FFF2-40B4-BE49-F238E27FC236}">
                <a16:creationId xmlns:a16="http://schemas.microsoft.com/office/drawing/2014/main" id="{76CC732E-92D8-D91D-4685-C60FFB300247}"/>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Effect transition="in" filter="fade">
                                      <p:cBhvr>
                                        <p:cTn id="7" dur="1000"/>
                                        <p:tgtEl>
                                          <p:spTgt spid="14338">
                                            <p:txEl>
                                              <p:pRg st="0" end="0"/>
                                            </p:txEl>
                                          </p:spTgt>
                                        </p:tgtEl>
                                      </p:cBhvr>
                                    </p:animEffect>
                                    <p:anim calcmode="lin" valueType="num">
                                      <p:cBhvr>
                                        <p:cTn id="8" dur="1000" fill="hold"/>
                                        <p:tgtEl>
                                          <p:spTgt spid="1433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338">
                                            <p:txEl>
                                              <p:pRg st="1" end="1"/>
                                            </p:txEl>
                                          </p:spTgt>
                                        </p:tgtEl>
                                        <p:attrNameLst>
                                          <p:attrName>style.visibility</p:attrName>
                                        </p:attrNameLst>
                                      </p:cBhvr>
                                      <p:to>
                                        <p:strVal val="visible"/>
                                      </p:to>
                                    </p:set>
                                    <p:animEffect transition="in" filter="fade">
                                      <p:cBhvr>
                                        <p:cTn id="12" dur="1000"/>
                                        <p:tgtEl>
                                          <p:spTgt spid="14338">
                                            <p:txEl>
                                              <p:pRg st="1" end="1"/>
                                            </p:txEl>
                                          </p:spTgt>
                                        </p:tgtEl>
                                      </p:cBhvr>
                                    </p:animEffect>
                                    <p:anim calcmode="lin" valueType="num">
                                      <p:cBhvr>
                                        <p:cTn id="13" dur="1000" fill="hold"/>
                                        <p:tgtEl>
                                          <p:spTgt spid="1433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433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338">
                                            <p:txEl>
                                              <p:pRg st="3" end="3"/>
                                            </p:txEl>
                                          </p:spTgt>
                                        </p:tgtEl>
                                        <p:attrNameLst>
                                          <p:attrName>style.visibility</p:attrName>
                                        </p:attrNameLst>
                                      </p:cBhvr>
                                      <p:to>
                                        <p:strVal val="visible"/>
                                      </p:to>
                                    </p:set>
                                    <p:animEffect transition="in" filter="fade">
                                      <p:cBhvr>
                                        <p:cTn id="19" dur="1000"/>
                                        <p:tgtEl>
                                          <p:spTgt spid="14338">
                                            <p:txEl>
                                              <p:pRg st="3" end="3"/>
                                            </p:txEl>
                                          </p:spTgt>
                                        </p:tgtEl>
                                      </p:cBhvr>
                                    </p:animEffect>
                                    <p:anim calcmode="lin" valueType="num">
                                      <p:cBhvr>
                                        <p:cTn id="20" dur="1000" fill="hold"/>
                                        <p:tgtEl>
                                          <p:spTgt spid="14338">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433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338">
                                            <p:txEl>
                                              <p:pRg st="4" end="4"/>
                                            </p:txEl>
                                          </p:spTgt>
                                        </p:tgtEl>
                                        <p:attrNameLst>
                                          <p:attrName>style.visibility</p:attrName>
                                        </p:attrNameLst>
                                      </p:cBhvr>
                                      <p:to>
                                        <p:strVal val="visible"/>
                                      </p:to>
                                    </p:set>
                                    <p:animEffect transition="in" filter="fade">
                                      <p:cBhvr>
                                        <p:cTn id="26" dur="1000"/>
                                        <p:tgtEl>
                                          <p:spTgt spid="14338">
                                            <p:txEl>
                                              <p:pRg st="4" end="4"/>
                                            </p:txEl>
                                          </p:spTgt>
                                        </p:tgtEl>
                                      </p:cBhvr>
                                    </p:animEffect>
                                    <p:anim calcmode="lin" valueType="num">
                                      <p:cBhvr>
                                        <p:cTn id="27" dur="1000" fill="hold"/>
                                        <p:tgtEl>
                                          <p:spTgt spid="14338">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1433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329A3C93-AFEC-511E-78C5-95436DD77CF4}"/>
              </a:ext>
            </a:extLst>
          </p:cNvPr>
          <p:cNvSpPr>
            <a:spLocks noChangeArrowheads="1"/>
          </p:cNvSpPr>
          <p:nvPr/>
        </p:nvSpPr>
        <p:spPr bwMode="auto">
          <a:xfrm>
            <a:off x="381000" y="1371600"/>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…Baptism</a:t>
            </a:r>
            <a:endParaRPr lang="en-US" altLang="en-US" sz="2400" dirty="0"/>
          </a:p>
          <a:p>
            <a:pPr algn="ctr"/>
            <a:r>
              <a:rPr lang="en-US" altLang="en-US" sz="2400" i="1" dirty="0"/>
              <a:t>“He who has believed and has been </a:t>
            </a:r>
            <a:r>
              <a:rPr lang="en-US" altLang="en-US" sz="2400" b="1" i="1" dirty="0"/>
              <a:t>baptized</a:t>
            </a:r>
            <a:r>
              <a:rPr lang="en-US" altLang="en-US" sz="2400" i="1" dirty="0"/>
              <a:t> shall be saved; but he who has disbelieved shall be condemned.” </a:t>
            </a:r>
            <a:r>
              <a:rPr lang="en-US" altLang="en-US" sz="2400" b="1" dirty="0">
                <a:solidFill>
                  <a:srgbClr val="FF0000"/>
                </a:solidFill>
              </a:rPr>
              <a:t>(Mark 16:16)</a:t>
            </a:r>
          </a:p>
          <a:p>
            <a:endParaRPr lang="en-US" altLang="en-US" sz="2400" dirty="0"/>
          </a:p>
          <a:p>
            <a:pPr algn="ctr"/>
            <a:r>
              <a:rPr lang="en-US" altLang="en-US" sz="2400" i="1" dirty="0"/>
              <a:t>“Corresponding to that, </a:t>
            </a:r>
            <a:r>
              <a:rPr lang="en-US" altLang="en-US" sz="2400" b="1" i="1" dirty="0"/>
              <a:t>baptism</a:t>
            </a:r>
            <a:r>
              <a:rPr lang="en-US" altLang="en-US" sz="2400" i="1" dirty="0"/>
              <a:t> now saves you - not the removal of dirt from the flesh, but an appeal to God for a good conscience through the resurrection of Jesus Christ…” </a:t>
            </a:r>
            <a:r>
              <a:rPr lang="en-US" altLang="en-US" sz="2400" b="1" dirty="0">
                <a:solidFill>
                  <a:srgbClr val="FF0000"/>
                </a:solidFill>
              </a:rPr>
              <a:t>(1 Peter 3:21)</a:t>
            </a:r>
          </a:p>
        </p:txBody>
      </p:sp>
      <p:sp>
        <p:nvSpPr>
          <p:cNvPr id="2" name="TextBox 4">
            <a:extLst>
              <a:ext uri="{FF2B5EF4-FFF2-40B4-BE49-F238E27FC236}">
                <a16:creationId xmlns:a16="http://schemas.microsoft.com/office/drawing/2014/main" id="{5F9343E9-1BCE-E536-E8A9-5B217863B17F}"/>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1000"/>
                                        <p:tgtEl>
                                          <p:spTgt spid="15362">
                                            <p:txEl>
                                              <p:pRg st="0" end="0"/>
                                            </p:txEl>
                                          </p:spTgt>
                                        </p:tgtEl>
                                      </p:cBhvr>
                                    </p:animEffect>
                                    <p:anim calcmode="lin" valueType="num">
                                      <p:cBhvr>
                                        <p:cTn id="8" dur="10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fade">
                                      <p:cBhvr>
                                        <p:cTn id="12" dur="1000"/>
                                        <p:tgtEl>
                                          <p:spTgt spid="15362">
                                            <p:txEl>
                                              <p:pRg st="1" end="1"/>
                                            </p:txEl>
                                          </p:spTgt>
                                        </p:tgtEl>
                                      </p:cBhvr>
                                    </p:animEffect>
                                    <p:anim calcmode="lin" valueType="num">
                                      <p:cBhvr>
                                        <p:cTn id="13"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53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animEffect transition="in" filter="fade">
                                      <p:cBhvr>
                                        <p:cTn id="19" dur="1000"/>
                                        <p:tgtEl>
                                          <p:spTgt spid="15362">
                                            <p:txEl>
                                              <p:pRg st="3" end="3"/>
                                            </p:txEl>
                                          </p:spTgt>
                                        </p:tgtEl>
                                      </p:cBhvr>
                                    </p:animEffect>
                                    <p:anim calcmode="lin" valueType="num">
                                      <p:cBhvr>
                                        <p:cTn id="20" dur="10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536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3DC05AA3-73FB-0810-F95B-41F1ADE0064D}"/>
              </a:ext>
            </a:extLst>
          </p:cNvPr>
          <p:cNvSpPr>
            <a:spLocks noChangeArrowheads="1"/>
          </p:cNvSpPr>
          <p:nvPr/>
        </p:nvSpPr>
        <p:spPr bwMode="auto">
          <a:xfrm>
            <a:off x="381000" y="762000"/>
            <a:ext cx="8382000" cy="60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nSpc>
                <a:spcPct val="90000"/>
              </a:lnSpc>
              <a:spcAft>
                <a:spcPts val="600"/>
              </a:spcAft>
            </a:pPr>
            <a:r>
              <a:rPr lang="en-US" altLang="en-US" sz="2400" b="1" dirty="0"/>
              <a:t>…Baptism</a:t>
            </a:r>
            <a:endParaRPr lang="en-US" altLang="en-US" sz="2400" dirty="0"/>
          </a:p>
          <a:p>
            <a:pPr algn="ctr">
              <a:lnSpc>
                <a:spcPct val="90000"/>
              </a:lnSpc>
              <a:spcAft>
                <a:spcPts val="600"/>
              </a:spcAft>
            </a:pPr>
            <a:r>
              <a:rPr lang="en-US" altLang="en-US" sz="2400" i="1" dirty="0"/>
              <a:t>“And Jesus came up and spoke to them, saying, ‘All authority has been given to Me in heaven and on earth. Go therefore and make disciples of all the nations, </a:t>
            </a:r>
            <a:r>
              <a:rPr lang="en-US" altLang="en-US" sz="2400" b="1" i="1" dirty="0"/>
              <a:t>baptizing</a:t>
            </a:r>
            <a:r>
              <a:rPr lang="en-US" altLang="en-US" sz="2400" i="1" dirty="0"/>
              <a:t> them in the name of the Father and the Son and the Holy Spirit, teaching them to observe all that I have commanded you; and lo, I am with you always, even to the end of the age.’” </a:t>
            </a:r>
            <a:r>
              <a:rPr lang="en-US" altLang="en-US" sz="2400" b="1" dirty="0">
                <a:solidFill>
                  <a:srgbClr val="FF0000"/>
                </a:solidFill>
              </a:rPr>
              <a:t>(Matthew 28:18-20)</a:t>
            </a:r>
            <a:endParaRPr lang="en-US" altLang="en-US" sz="2400" b="1" dirty="0"/>
          </a:p>
          <a:p>
            <a:pPr>
              <a:lnSpc>
                <a:spcPct val="90000"/>
              </a:lnSpc>
              <a:spcAft>
                <a:spcPts val="600"/>
              </a:spcAft>
            </a:pPr>
            <a:r>
              <a:rPr lang="en-US" altLang="en-US" sz="2400" b="1" dirty="0"/>
              <a:t>…Baptism</a:t>
            </a:r>
            <a:endParaRPr lang="en-US" altLang="en-US" sz="2400" dirty="0"/>
          </a:p>
          <a:p>
            <a:pPr algn="ctr">
              <a:lnSpc>
                <a:spcPct val="90000"/>
              </a:lnSpc>
              <a:spcAft>
                <a:spcPts val="600"/>
              </a:spcAft>
            </a:pPr>
            <a:r>
              <a:rPr lang="en-US" altLang="en-US" sz="2400" i="1" dirty="0"/>
              <a:t>“Peter said to them, ‘Repent, and each of you be </a:t>
            </a:r>
            <a:r>
              <a:rPr lang="en-US" altLang="en-US" sz="2400" b="1" i="1" dirty="0"/>
              <a:t>baptized</a:t>
            </a:r>
            <a:r>
              <a:rPr lang="en-US" altLang="en-US" sz="2400" i="1" dirty="0"/>
              <a:t> in the name of Jesus Christ for the forgiveness of your sins; and you will receive the gift of the Holy Spirit.” </a:t>
            </a:r>
            <a:r>
              <a:rPr lang="en-US" altLang="en-US" sz="2400" b="1" dirty="0">
                <a:solidFill>
                  <a:srgbClr val="FF0000"/>
                </a:solidFill>
              </a:rPr>
              <a:t>(Acts 2:38)</a:t>
            </a:r>
            <a:endParaRPr lang="en-US" altLang="en-US" sz="2400" dirty="0"/>
          </a:p>
          <a:p>
            <a:pPr algn="ctr">
              <a:lnSpc>
                <a:spcPct val="90000"/>
              </a:lnSpc>
              <a:spcAft>
                <a:spcPts val="600"/>
              </a:spcAft>
            </a:pPr>
            <a:r>
              <a:rPr lang="en-US" altLang="en-US" sz="2400" i="1" dirty="0"/>
              <a:t>“Now why do you delay? Get up and be </a:t>
            </a:r>
            <a:r>
              <a:rPr lang="en-US" altLang="en-US" sz="2400" b="1" i="1" dirty="0"/>
              <a:t>baptized</a:t>
            </a:r>
            <a:r>
              <a:rPr lang="en-US" altLang="en-US" sz="2400" i="1" dirty="0"/>
              <a:t>, and wash away your sins, calling on His name. </a:t>
            </a:r>
            <a:br>
              <a:rPr lang="en-US" altLang="en-US" sz="2400" i="1" dirty="0"/>
            </a:br>
            <a:r>
              <a:rPr lang="en-US" altLang="en-US" sz="2400" b="1" dirty="0">
                <a:solidFill>
                  <a:srgbClr val="FF0000"/>
                </a:solidFill>
              </a:rPr>
              <a:t>(Acts 22:16)</a:t>
            </a:r>
          </a:p>
        </p:txBody>
      </p:sp>
      <p:sp>
        <p:nvSpPr>
          <p:cNvPr id="2" name="TextBox 4">
            <a:extLst>
              <a:ext uri="{FF2B5EF4-FFF2-40B4-BE49-F238E27FC236}">
                <a16:creationId xmlns:a16="http://schemas.microsoft.com/office/drawing/2014/main" id="{04E6B3A8-1FC8-F5CC-87EB-0D0B1AB7FA46}"/>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fade">
                                      <p:cBhvr>
                                        <p:cTn id="7" dur="1000"/>
                                        <p:tgtEl>
                                          <p:spTgt spid="17410">
                                            <p:txEl>
                                              <p:pRg st="0" end="0"/>
                                            </p:txEl>
                                          </p:spTgt>
                                        </p:tgtEl>
                                      </p:cBhvr>
                                    </p:animEffect>
                                    <p:anim calcmode="lin" valueType="num">
                                      <p:cBhvr>
                                        <p:cTn id="8" dur="1000" fill="hold"/>
                                        <p:tgtEl>
                                          <p:spTgt spid="174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410">
                                            <p:txEl>
                                              <p:pRg st="1" end="1"/>
                                            </p:txEl>
                                          </p:spTgt>
                                        </p:tgtEl>
                                        <p:attrNameLst>
                                          <p:attrName>style.visibility</p:attrName>
                                        </p:attrNameLst>
                                      </p:cBhvr>
                                      <p:to>
                                        <p:strVal val="visible"/>
                                      </p:to>
                                    </p:set>
                                    <p:animEffect transition="in" filter="fade">
                                      <p:cBhvr>
                                        <p:cTn id="14" dur="1000"/>
                                        <p:tgtEl>
                                          <p:spTgt spid="17410">
                                            <p:txEl>
                                              <p:pRg st="1" end="1"/>
                                            </p:txEl>
                                          </p:spTgt>
                                        </p:tgtEl>
                                      </p:cBhvr>
                                    </p:animEffect>
                                    <p:anim calcmode="lin" valueType="num">
                                      <p:cBhvr>
                                        <p:cTn id="15" dur="1000" fill="hold"/>
                                        <p:tgtEl>
                                          <p:spTgt spid="174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74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410">
                                            <p:txEl>
                                              <p:pRg st="2" end="2"/>
                                            </p:txEl>
                                          </p:spTgt>
                                        </p:tgtEl>
                                        <p:attrNameLst>
                                          <p:attrName>style.visibility</p:attrName>
                                        </p:attrNameLst>
                                      </p:cBhvr>
                                      <p:to>
                                        <p:strVal val="visible"/>
                                      </p:to>
                                    </p:set>
                                    <p:animEffect transition="in" filter="fade">
                                      <p:cBhvr>
                                        <p:cTn id="21" dur="1000"/>
                                        <p:tgtEl>
                                          <p:spTgt spid="17410">
                                            <p:txEl>
                                              <p:pRg st="2" end="2"/>
                                            </p:txEl>
                                          </p:spTgt>
                                        </p:tgtEl>
                                      </p:cBhvr>
                                    </p:animEffect>
                                    <p:anim calcmode="lin" valueType="num">
                                      <p:cBhvr>
                                        <p:cTn id="22" dur="10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7410">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17410">
                                            <p:txEl>
                                              <p:pRg st="3" end="3"/>
                                            </p:txEl>
                                          </p:spTgt>
                                        </p:tgtEl>
                                        <p:attrNameLst>
                                          <p:attrName>style.visibility</p:attrName>
                                        </p:attrNameLst>
                                      </p:cBhvr>
                                      <p:to>
                                        <p:strVal val="visible"/>
                                      </p:to>
                                    </p:set>
                                    <p:animEffect transition="in" filter="fade">
                                      <p:cBhvr>
                                        <p:cTn id="26" dur="1000"/>
                                        <p:tgtEl>
                                          <p:spTgt spid="17410">
                                            <p:txEl>
                                              <p:pRg st="3" end="3"/>
                                            </p:txEl>
                                          </p:spTgt>
                                        </p:tgtEl>
                                      </p:cBhvr>
                                    </p:animEffect>
                                    <p:anim calcmode="lin" valueType="num">
                                      <p:cBhvr>
                                        <p:cTn id="27" dur="1000" fill="hold"/>
                                        <p:tgtEl>
                                          <p:spTgt spid="17410">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74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7410">
                                            <p:txEl>
                                              <p:pRg st="4" end="4"/>
                                            </p:txEl>
                                          </p:spTgt>
                                        </p:tgtEl>
                                        <p:attrNameLst>
                                          <p:attrName>style.visibility</p:attrName>
                                        </p:attrNameLst>
                                      </p:cBhvr>
                                      <p:to>
                                        <p:strVal val="visible"/>
                                      </p:to>
                                    </p:set>
                                    <p:animEffect transition="in" filter="fade">
                                      <p:cBhvr>
                                        <p:cTn id="33" dur="1000"/>
                                        <p:tgtEl>
                                          <p:spTgt spid="17410">
                                            <p:txEl>
                                              <p:pRg st="4" end="4"/>
                                            </p:txEl>
                                          </p:spTgt>
                                        </p:tgtEl>
                                      </p:cBhvr>
                                    </p:animEffect>
                                    <p:anim calcmode="lin" valueType="num">
                                      <p:cBhvr>
                                        <p:cTn id="34" dur="1000" fill="hold"/>
                                        <p:tgtEl>
                                          <p:spTgt spid="17410">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741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AE6BA315-5F48-A81B-3BAC-4A32E03614F6}"/>
              </a:ext>
            </a:extLst>
          </p:cNvPr>
          <p:cNvSpPr>
            <a:spLocks noChangeArrowheads="1"/>
          </p:cNvSpPr>
          <p:nvPr/>
        </p:nvSpPr>
        <p:spPr bwMode="auto">
          <a:xfrm>
            <a:off x="381000" y="838200"/>
            <a:ext cx="8382000" cy="5663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…Forgiveness Of Sins</a:t>
            </a:r>
            <a:endParaRPr lang="en-US" altLang="en-US" sz="2400" dirty="0"/>
          </a:p>
          <a:p>
            <a:pPr algn="ctr"/>
            <a:r>
              <a:rPr lang="en-US" altLang="en-US" sz="2400" dirty="0"/>
              <a:t>“To give to His people the knowledge of salvation by the </a:t>
            </a:r>
            <a:r>
              <a:rPr lang="en-US" altLang="en-US" sz="2400" b="1" dirty="0"/>
              <a:t>forgiveness</a:t>
            </a:r>
            <a:r>
              <a:rPr lang="en-US" altLang="en-US" sz="2400" dirty="0"/>
              <a:t> of their sins…” </a:t>
            </a:r>
            <a:r>
              <a:rPr lang="en-US" altLang="en-US" sz="2400" b="1" dirty="0">
                <a:solidFill>
                  <a:srgbClr val="FF0000"/>
                </a:solidFill>
              </a:rPr>
              <a:t>(Luke 1:77)</a:t>
            </a:r>
          </a:p>
          <a:p>
            <a:endParaRPr lang="en-US" altLang="en-US" sz="2400" dirty="0"/>
          </a:p>
          <a:p>
            <a:r>
              <a:rPr lang="en-US" altLang="en-US" sz="2400" b="1" dirty="0"/>
              <a:t>…Faith</a:t>
            </a:r>
            <a:endParaRPr lang="en-US" altLang="en-US" sz="2400" dirty="0"/>
          </a:p>
          <a:p>
            <a:r>
              <a:rPr lang="en-US" altLang="en-US" sz="2400" dirty="0"/>
              <a:t>(A “Living Faith,” obediently practicing the works of God, not the works of man, nor the works of the Law of Moses, nor the works of the devil)</a:t>
            </a:r>
          </a:p>
          <a:p>
            <a:endParaRPr lang="en-US" altLang="en-US" sz="2400" dirty="0"/>
          </a:p>
          <a:p>
            <a:pPr algn="ctr"/>
            <a:r>
              <a:rPr lang="en-US" altLang="en-US" sz="2400" i="1" dirty="0"/>
              <a:t>“For by grace you have been saved through faith; and that not of yourselves, it is the gift of God; not as a result of works, so that no one may boast. For we are His workmanship, created in Christ Jesus for good works, which God prepared beforehand so that we would walk in them.” </a:t>
            </a:r>
            <a:r>
              <a:rPr lang="en-US" altLang="en-US" sz="2400" b="1" dirty="0">
                <a:solidFill>
                  <a:srgbClr val="FF0000"/>
                </a:solidFill>
              </a:rPr>
              <a:t>(Ephesians 2:8-10)</a:t>
            </a:r>
          </a:p>
        </p:txBody>
      </p:sp>
      <p:sp>
        <p:nvSpPr>
          <p:cNvPr id="2" name="TextBox 4">
            <a:extLst>
              <a:ext uri="{FF2B5EF4-FFF2-40B4-BE49-F238E27FC236}">
                <a16:creationId xmlns:a16="http://schemas.microsoft.com/office/drawing/2014/main" id="{52B65AD4-7818-A25C-FC98-33DCFA03DC79}"/>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tgtEl>
                                          <p:spTgt spid="18434">
                                            <p:txEl>
                                              <p:pRg st="0" end="0"/>
                                            </p:txEl>
                                          </p:spTgt>
                                        </p:tgtEl>
                                      </p:cBhvr>
                                    </p:animEffect>
                                    <p:anim calcmode="lin" valueType="num">
                                      <p:cBhvr>
                                        <p:cTn id="8" dur="10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8434">
                                            <p:txEl>
                                              <p:pRg st="1" end="1"/>
                                            </p:txEl>
                                          </p:spTgt>
                                        </p:tgtEl>
                                        <p:attrNameLst>
                                          <p:attrName>style.visibility</p:attrName>
                                        </p:attrNameLst>
                                      </p:cBhvr>
                                      <p:to>
                                        <p:strVal val="visible"/>
                                      </p:to>
                                    </p:set>
                                    <p:animEffect transition="in" filter="fade">
                                      <p:cBhvr>
                                        <p:cTn id="12" dur="1000"/>
                                        <p:tgtEl>
                                          <p:spTgt spid="18434">
                                            <p:txEl>
                                              <p:pRg st="1" end="1"/>
                                            </p:txEl>
                                          </p:spTgt>
                                        </p:tgtEl>
                                      </p:cBhvr>
                                    </p:animEffect>
                                    <p:anim calcmode="lin" valueType="num">
                                      <p:cBhvr>
                                        <p:cTn id="13" dur="1000" fill="hold"/>
                                        <p:tgtEl>
                                          <p:spTgt spid="1843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843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8434">
                                            <p:txEl>
                                              <p:pRg st="3" end="3"/>
                                            </p:txEl>
                                          </p:spTgt>
                                        </p:tgtEl>
                                        <p:attrNameLst>
                                          <p:attrName>style.visibility</p:attrName>
                                        </p:attrNameLst>
                                      </p:cBhvr>
                                      <p:to>
                                        <p:strVal val="visible"/>
                                      </p:to>
                                    </p:set>
                                    <p:animEffect transition="in" filter="fade">
                                      <p:cBhvr>
                                        <p:cTn id="19" dur="1000"/>
                                        <p:tgtEl>
                                          <p:spTgt spid="18434">
                                            <p:txEl>
                                              <p:pRg st="3" end="3"/>
                                            </p:txEl>
                                          </p:spTgt>
                                        </p:tgtEl>
                                      </p:cBhvr>
                                    </p:animEffect>
                                    <p:anim calcmode="lin" valueType="num">
                                      <p:cBhvr>
                                        <p:cTn id="20" dur="1000" fill="hold"/>
                                        <p:tgtEl>
                                          <p:spTgt spid="1843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8434">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8434">
                                            <p:txEl>
                                              <p:pRg st="4" end="4"/>
                                            </p:txEl>
                                          </p:spTgt>
                                        </p:tgtEl>
                                        <p:attrNameLst>
                                          <p:attrName>style.visibility</p:attrName>
                                        </p:attrNameLst>
                                      </p:cBhvr>
                                      <p:to>
                                        <p:strVal val="visible"/>
                                      </p:to>
                                    </p:set>
                                    <p:animEffect transition="in" filter="fade">
                                      <p:cBhvr>
                                        <p:cTn id="24" dur="1000"/>
                                        <p:tgtEl>
                                          <p:spTgt spid="18434">
                                            <p:txEl>
                                              <p:pRg st="4" end="4"/>
                                            </p:txEl>
                                          </p:spTgt>
                                        </p:tgtEl>
                                      </p:cBhvr>
                                    </p:animEffect>
                                    <p:anim calcmode="lin" valueType="num">
                                      <p:cBhvr>
                                        <p:cTn id="25" dur="1000" fill="hold"/>
                                        <p:tgtEl>
                                          <p:spTgt spid="18434">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843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8434">
                                            <p:txEl>
                                              <p:pRg st="6" end="6"/>
                                            </p:txEl>
                                          </p:spTgt>
                                        </p:tgtEl>
                                        <p:attrNameLst>
                                          <p:attrName>style.visibility</p:attrName>
                                        </p:attrNameLst>
                                      </p:cBhvr>
                                      <p:to>
                                        <p:strVal val="visible"/>
                                      </p:to>
                                    </p:set>
                                    <p:animEffect transition="in" filter="fade">
                                      <p:cBhvr>
                                        <p:cTn id="31" dur="1000"/>
                                        <p:tgtEl>
                                          <p:spTgt spid="18434">
                                            <p:txEl>
                                              <p:pRg st="6" end="6"/>
                                            </p:txEl>
                                          </p:spTgt>
                                        </p:tgtEl>
                                      </p:cBhvr>
                                    </p:animEffect>
                                    <p:anim calcmode="lin" valueType="num">
                                      <p:cBhvr>
                                        <p:cTn id="32" dur="1000" fill="hold"/>
                                        <p:tgtEl>
                                          <p:spTgt spid="18434">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1843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F0F63E37-0818-6FAA-18E0-8BA87EFC885D}"/>
              </a:ext>
            </a:extLst>
          </p:cNvPr>
          <p:cNvSpPr>
            <a:spLocks noChangeArrowheads="1"/>
          </p:cNvSpPr>
          <p:nvPr/>
        </p:nvSpPr>
        <p:spPr bwMode="auto">
          <a:xfrm>
            <a:off x="381000" y="1143000"/>
            <a:ext cx="8382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…Faith</a:t>
            </a:r>
            <a:endParaRPr lang="en-US" altLang="en-US" sz="2400" dirty="0"/>
          </a:p>
          <a:p>
            <a:pPr algn="ctr"/>
            <a:r>
              <a:rPr lang="en-US" altLang="en-US" sz="2400" i="1" dirty="0"/>
              <a:t>“Therefore, having been justified by </a:t>
            </a:r>
            <a:r>
              <a:rPr lang="en-US" altLang="en-US" sz="2400" b="1" i="1" dirty="0"/>
              <a:t>faith</a:t>
            </a:r>
            <a:r>
              <a:rPr lang="en-US" altLang="en-US" sz="2400" i="1" dirty="0"/>
              <a:t>, we have peace with God through our Lord Jesus Christ…” </a:t>
            </a:r>
            <a:r>
              <a:rPr lang="en-US" altLang="en-US" sz="2400" b="1" dirty="0">
                <a:solidFill>
                  <a:srgbClr val="FF0000"/>
                </a:solidFill>
              </a:rPr>
              <a:t>(Romans 5:1)</a:t>
            </a:r>
          </a:p>
          <a:p>
            <a:pPr algn="ctr"/>
            <a:endParaRPr lang="en-US" altLang="en-US" sz="2400" i="1" dirty="0"/>
          </a:p>
          <a:p>
            <a:pPr algn="ctr"/>
            <a:r>
              <a:rPr lang="en-US" altLang="en-US" sz="2400" i="1" dirty="0"/>
              <a:t>“…to open their eyes so that they may turn from darkness to light and from the dominion of Satan to God, that they may receive forgiveness of sins and an inheritance among those who have been sanctified by </a:t>
            </a:r>
            <a:r>
              <a:rPr lang="en-US" altLang="en-US" sz="2400" b="1" i="1" dirty="0"/>
              <a:t>faith</a:t>
            </a:r>
            <a:r>
              <a:rPr lang="en-US" altLang="en-US" sz="2400" i="1" dirty="0"/>
              <a:t> in Me.” </a:t>
            </a:r>
            <a:r>
              <a:rPr lang="en-US" altLang="en-US" sz="2400" b="1" dirty="0">
                <a:solidFill>
                  <a:srgbClr val="FF0000"/>
                </a:solidFill>
              </a:rPr>
              <a:t>(Acts 26:18)</a:t>
            </a:r>
          </a:p>
          <a:p>
            <a:endParaRPr lang="en-US" altLang="en-US" sz="2400" dirty="0"/>
          </a:p>
          <a:p>
            <a:pPr algn="ctr"/>
            <a:r>
              <a:rPr lang="en-US" altLang="en-US" sz="2400" i="1" dirty="0"/>
              <a:t>“For we maintain that a man is justified by </a:t>
            </a:r>
            <a:r>
              <a:rPr lang="en-US" altLang="en-US" sz="2400" b="1" i="1" dirty="0"/>
              <a:t>faith</a:t>
            </a:r>
            <a:r>
              <a:rPr lang="en-US" altLang="en-US" sz="2400" i="1" dirty="0"/>
              <a:t> apart from works of the Law.” </a:t>
            </a:r>
            <a:r>
              <a:rPr lang="en-US" altLang="en-US" sz="2400" b="1" dirty="0">
                <a:solidFill>
                  <a:srgbClr val="FF0000"/>
                </a:solidFill>
              </a:rPr>
              <a:t>(Romans 3:28)</a:t>
            </a:r>
          </a:p>
        </p:txBody>
      </p:sp>
      <p:sp>
        <p:nvSpPr>
          <p:cNvPr id="2" name="TextBox 4">
            <a:extLst>
              <a:ext uri="{FF2B5EF4-FFF2-40B4-BE49-F238E27FC236}">
                <a16:creationId xmlns:a16="http://schemas.microsoft.com/office/drawing/2014/main" id="{59715863-6D7C-9921-E3F0-E40562320CB2}"/>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1000"/>
                                        <p:tgtEl>
                                          <p:spTgt spid="19458">
                                            <p:txEl>
                                              <p:pRg st="0" end="0"/>
                                            </p:txEl>
                                          </p:spTgt>
                                        </p:tgtEl>
                                      </p:cBhvr>
                                    </p:animEffect>
                                    <p:anim calcmode="lin" valueType="num">
                                      <p:cBhvr>
                                        <p:cTn id="8" dur="10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45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fade">
                                      <p:cBhvr>
                                        <p:cTn id="12" dur="1000"/>
                                        <p:tgtEl>
                                          <p:spTgt spid="19458">
                                            <p:txEl>
                                              <p:pRg st="1" end="1"/>
                                            </p:txEl>
                                          </p:spTgt>
                                        </p:tgtEl>
                                      </p:cBhvr>
                                    </p:animEffect>
                                    <p:anim calcmode="lin" valueType="num">
                                      <p:cBhvr>
                                        <p:cTn id="13" dur="1000" fill="hold"/>
                                        <p:tgtEl>
                                          <p:spTgt spid="1945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945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9458">
                                            <p:txEl>
                                              <p:pRg st="3" end="3"/>
                                            </p:txEl>
                                          </p:spTgt>
                                        </p:tgtEl>
                                        <p:attrNameLst>
                                          <p:attrName>style.visibility</p:attrName>
                                        </p:attrNameLst>
                                      </p:cBhvr>
                                      <p:to>
                                        <p:strVal val="visible"/>
                                      </p:to>
                                    </p:set>
                                    <p:animEffect transition="in" filter="fade">
                                      <p:cBhvr>
                                        <p:cTn id="19" dur="1000"/>
                                        <p:tgtEl>
                                          <p:spTgt spid="19458">
                                            <p:txEl>
                                              <p:pRg st="3" end="3"/>
                                            </p:txEl>
                                          </p:spTgt>
                                        </p:tgtEl>
                                      </p:cBhvr>
                                    </p:animEffect>
                                    <p:anim calcmode="lin" valueType="num">
                                      <p:cBhvr>
                                        <p:cTn id="20" dur="1000" fill="hold"/>
                                        <p:tgtEl>
                                          <p:spTgt spid="19458">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945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458">
                                            <p:txEl>
                                              <p:pRg st="5" end="5"/>
                                            </p:txEl>
                                          </p:spTgt>
                                        </p:tgtEl>
                                        <p:attrNameLst>
                                          <p:attrName>style.visibility</p:attrName>
                                        </p:attrNameLst>
                                      </p:cBhvr>
                                      <p:to>
                                        <p:strVal val="visible"/>
                                      </p:to>
                                    </p:set>
                                    <p:animEffect transition="in" filter="fade">
                                      <p:cBhvr>
                                        <p:cTn id="26" dur="1000"/>
                                        <p:tgtEl>
                                          <p:spTgt spid="19458">
                                            <p:txEl>
                                              <p:pRg st="5" end="5"/>
                                            </p:txEl>
                                          </p:spTgt>
                                        </p:tgtEl>
                                      </p:cBhvr>
                                    </p:animEffect>
                                    <p:anim calcmode="lin" valueType="num">
                                      <p:cBhvr>
                                        <p:cTn id="27" dur="1000" fill="hold"/>
                                        <p:tgtEl>
                                          <p:spTgt spid="19458">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1945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9384E6F1-BA68-CC06-8A7E-65DAA025B732}"/>
              </a:ext>
            </a:extLst>
          </p:cNvPr>
          <p:cNvSpPr>
            <a:spLocks noChangeArrowheads="1"/>
          </p:cNvSpPr>
          <p:nvPr/>
        </p:nvSpPr>
        <p:spPr bwMode="auto">
          <a:xfrm>
            <a:off x="381000" y="1042194"/>
            <a:ext cx="8382000" cy="5053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…Faith</a:t>
            </a:r>
            <a:endParaRPr lang="en-US" altLang="en-US" sz="2400" dirty="0"/>
          </a:p>
          <a:p>
            <a:pPr algn="ctr"/>
            <a:r>
              <a:rPr lang="en-US" altLang="en-US" sz="2400" i="1" dirty="0"/>
              <a:t>“Nevertheless knowing that a man is not justified by the works of the Law but through </a:t>
            </a:r>
            <a:r>
              <a:rPr lang="en-US" altLang="en-US" sz="2400" b="1" i="1" dirty="0"/>
              <a:t>faith</a:t>
            </a:r>
            <a:r>
              <a:rPr lang="en-US" altLang="en-US" sz="2400" i="1" dirty="0"/>
              <a:t> in Christ Jesus, even we have believed in Christ Jesus, so that we may be justified by </a:t>
            </a:r>
            <a:r>
              <a:rPr lang="en-US" altLang="en-US" sz="2400" b="1" i="1" dirty="0"/>
              <a:t>faith</a:t>
            </a:r>
            <a:r>
              <a:rPr lang="en-US" altLang="en-US" sz="2400" i="1" dirty="0"/>
              <a:t> in Christ and not by the works of the Law; since by the works of the Law no flesh will be justified.” </a:t>
            </a:r>
            <a:r>
              <a:rPr lang="en-US" altLang="en-US" sz="2400" b="1" dirty="0">
                <a:solidFill>
                  <a:srgbClr val="FF0000"/>
                </a:solidFill>
              </a:rPr>
              <a:t>(Galatians 2:16)</a:t>
            </a:r>
          </a:p>
          <a:p>
            <a:endParaRPr lang="en-US" altLang="en-US" sz="2400" dirty="0"/>
          </a:p>
          <a:p>
            <a:pPr algn="ctr"/>
            <a:r>
              <a:rPr lang="en-US" altLang="en-US" sz="2400" i="1" dirty="0"/>
              <a:t>“Therefore they said to Him, ‘What shall we do, so that we may work the works of God?’ Jesus answered and said to them, ‘This is the work of God, that you </a:t>
            </a:r>
            <a:r>
              <a:rPr lang="en-US" altLang="en-US" sz="2400" b="1" i="1" dirty="0"/>
              <a:t>believe</a:t>
            </a:r>
            <a:r>
              <a:rPr lang="en-US" altLang="en-US" sz="2400" i="1" dirty="0"/>
              <a:t> in Him whom He has sent.’”</a:t>
            </a:r>
            <a:br>
              <a:rPr lang="en-US" altLang="en-US" sz="2400" i="1" dirty="0"/>
            </a:br>
            <a:r>
              <a:rPr lang="en-US" altLang="en-US" sz="2400" b="1" dirty="0">
                <a:solidFill>
                  <a:srgbClr val="FF0000"/>
                </a:solidFill>
              </a:rPr>
              <a:t>(John 6:28-29)</a:t>
            </a:r>
          </a:p>
        </p:txBody>
      </p:sp>
      <p:sp>
        <p:nvSpPr>
          <p:cNvPr id="2" name="TextBox 4">
            <a:extLst>
              <a:ext uri="{FF2B5EF4-FFF2-40B4-BE49-F238E27FC236}">
                <a16:creationId xmlns:a16="http://schemas.microsoft.com/office/drawing/2014/main" id="{7E1DE12D-7D6E-3A9D-CE06-777F20565EAB}"/>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fade">
                                      <p:cBhvr>
                                        <p:cTn id="7" dur="1000"/>
                                        <p:tgtEl>
                                          <p:spTgt spid="20482">
                                            <p:txEl>
                                              <p:pRg st="0" end="0"/>
                                            </p:txEl>
                                          </p:spTgt>
                                        </p:tgtEl>
                                      </p:cBhvr>
                                    </p:animEffect>
                                    <p:anim calcmode="lin" valueType="num">
                                      <p:cBhvr>
                                        <p:cTn id="8" dur="1000" fill="hold"/>
                                        <p:tgtEl>
                                          <p:spTgt spid="2048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fade">
                                      <p:cBhvr>
                                        <p:cTn id="12" dur="1000"/>
                                        <p:tgtEl>
                                          <p:spTgt spid="20482">
                                            <p:txEl>
                                              <p:pRg st="1" end="1"/>
                                            </p:txEl>
                                          </p:spTgt>
                                        </p:tgtEl>
                                      </p:cBhvr>
                                    </p:animEffect>
                                    <p:anim calcmode="lin" valueType="num">
                                      <p:cBhvr>
                                        <p:cTn id="13" dur="1000" fill="hold"/>
                                        <p:tgtEl>
                                          <p:spTgt spid="2048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048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482">
                                            <p:txEl>
                                              <p:pRg st="3" end="3"/>
                                            </p:txEl>
                                          </p:spTgt>
                                        </p:tgtEl>
                                        <p:attrNameLst>
                                          <p:attrName>style.visibility</p:attrName>
                                        </p:attrNameLst>
                                      </p:cBhvr>
                                      <p:to>
                                        <p:strVal val="visible"/>
                                      </p:to>
                                    </p:set>
                                    <p:animEffect transition="in" filter="fade">
                                      <p:cBhvr>
                                        <p:cTn id="19" dur="1000"/>
                                        <p:tgtEl>
                                          <p:spTgt spid="20482">
                                            <p:txEl>
                                              <p:pRg st="3" end="3"/>
                                            </p:txEl>
                                          </p:spTgt>
                                        </p:tgtEl>
                                      </p:cBhvr>
                                    </p:animEffect>
                                    <p:anim calcmode="lin" valueType="num">
                                      <p:cBhvr>
                                        <p:cTn id="20" dur="1000" fill="hold"/>
                                        <p:tgtEl>
                                          <p:spTgt spid="2048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048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2185E2ED-CF94-39D6-89F3-8ADF29BF2AF9}"/>
              </a:ext>
            </a:extLst>
          </p:cNvPr>
          <p:cNvSpPr>
            <a:spLocks noChangeArrowheads="1"/>
          </p:cNvSpPr>
          <p:nvPr/>
        </p:nvSpPr>
        <p:spPr bwMode="auto">
          <a:xfrm>
            <a:off x="228600" y="609600"/>
            <a:ext cx="85344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…An Obedient Faith</a:t>
            </a:r>
            <a:endParaRPr lang="en-US" altLang="en-US" sz="2400" dirty="0"/>
          </a:p>
          <a:p>
            <a:pPr algn="ctr"/>
            <a:r>
              <a:rPr lang="en-US" altLang="en-US" sz="2400" i="1" dirty="0"/>
              <a:t>“If you love Me, you will </a:t>
            </a:r>
            <a:r>
              <a:rPr lang="en-US" altLang="en-US" sz="2400" b="1" i="1" dirty="0"/>
              <a:t>keep My commandments</a:t>
            </a:r>
            <a:r>
              <a:rPr lang="en-US" altLang="en-US" sz="2400" i="1" dirty="0"/>
              <a:t>.” </a:t>
            </a:r>
            <a:r>
              <a:rPr lang="en-US" altLang="en-US" sz="2400" b="1" dirty="0">
                <a:solidFill>
                  <a:srgbClr val="FF0000"/>
                </a:solidFill>
              </a:rPr>
              <a:t>(John 14:15)</a:t>
            </a:r>
          </a:p>
          <a:p>
            <a:pPr algn="ctr"/>
            <a:endParaRPr lang="en-US" altLang="en-US" sz="2000" dirty="0"/>
          </a:p>
          <a:p>
            <a:pPr algn="ctr"/>
            <a:r>
              <a:rPr lang="en-US" altLang="en-US" sz="2400" i="1" dirty="0"/>
              <a:t>“By this we know that we have come to know Him, if we </a:t>
            </a:r>
            <a:r>
              <a:rPr lang="en-US" altLang="en-US" sz="2400" b="1" i="1" dirty="0"/>
              <a:t>keep His commandments</a:t>
            </a:r>
            <a:r>
              <a:rPr lang="en-US" altLang="en-US" sz="2400" i="1" dirty="0"/>
              <a:t>. The one who says, “I have come to know Him,” and does not keep His commandments, is a liar, and the truth is not in him…” </a:t>
            </a:r>
            <a:r>
              <a:rPr lang="en-US" altLang="en-US" sz="2400" b="1" dirty="0">
                <a:solidFill>
                  <a:srgbClr val="FF0000"/>
                </a:solidFill>
              </a:rPr>
              <a:t>(1 John 2:34)</a:t>
            </a:r>
          </a:p>
          <a:p>
            <a:pPr algn="ctr"/>
            <a:endParaRPr lang="en-US" altLang="en-US" sz="2000" dirty="0"/>
          </a:p>
          <a:p>
            <a:pPr algn="ctr"/>
            <a:r>
              <a:rPr lang="en-US" altLang="en-US" sz="2400" i="1" dirty="0"/>
              <a:t>“So then, my beloved, just as you have always </a:t>
            </a:r>
            <a:r>
              <a:rPr lang="en-US" altLang="en-US" sz="2400" b="1" i="1" dirty="0"/>
              <a:t>obeyed</a:t>
            </a:r>
            <a:r>
              <a:rPr lang="en-US" altLang="en-US" sz="2400" i="1" dirty="0"/>
              <a:t>, not as in my presence only, but now much more in my absence, work out your salvation with fear and trembling…” </a:t>
            </a:r>
            <a:r>
              <a:rPr lang="en-US" altLang="en-US" sz="2400" b="1" dirty="0">
                <a:solidFill>
                  <a:srgbClr val="FF0000"/>
                </a:solidFill>
              </a:rPr>
              <a:t>(Philippians 2:12)</a:t>
            </a:r>
          </a:p>
          <a:p>
            <a:pPr algn="ctr"/>
            <a:endParaRPr lang="en-US" altLang="en-US" sz="2000" dirty="0"/>
          </a:p>
          <a:p>
            <a:pPr algn="ctr"/>
            <a:r>
              <a:rPr lang="en-US" altLang="en-US" sz="2400" i="1" dirty="0"/>
              <a:t>“Why do you call Me, ‘Lord, Lord,’ and do not </a:t>
            </a:r>
            <a:r>
              <a:rPr lang="en-US" altLang="en-US" sz="2400" b="1" i="1" dirty="0"/>
              <a:t>do what I say</a:t>
            </a:r>
            <a:r>
              <a:rPr lang="en-US" altLang="en-US" sz="2400" i="1" dirty="0"/>
              <a:t>?” </a:t>
            </a:r>
            <a:r>
              <a:rPr lang="en-US" altLang="en-US" sz="2400" b="1" dirty="0">
                <a:solidFill>
                  <a:srgbClr val="FF0000"/>
                </a:solidFill>
              </a:rPr>
              <a:t>(Luke 6:46)</a:t>
            </a:r>
          </a:p>
        </p:txBody>
      </p:sp>
      <p:sp>
        <p:nvSpPr>
          <p:cNvPr id="2" name="TextBox 4">
            <a:extLst>
              <a:ext uri="{FF2B5EF4-FFF2-40B4-BE49-F238E27FC236}">
                <a16:creationId xmlns:a16="http://schemas.microsoft.com/office/drawing/2014/main" id="{F45F0F96-2941-99CA-35E9-537CCDD60D64}"/>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Effect transition="in" filter="fade">
                                      <p:cBhvr>
                                        <p:cTn id="7" dur="1000"/>
                                        <p:tgtEl>
                                          <p:spTgt spid="21506">
                                            <p:txEl>
                                              <p:pRg st="0" end="0"/>
                                            </p:txEl>
                                          </p:spTgt>
                                        </p:tgtEl>
                                      </p:cBhvr>
                                    </p:animEffect>
                                    <p:anim calcmode="lin" valueType="num">
                                      <p:cBhvr>
                                        <p:cTn id="8" dur="1000" fill="hold"/>
                                        <p:tgtEl>
                                          <p:spTgt spid="2150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1506">
                                            <p:txEl>
                                              <p:pRg st="1" end="1"/>
                                            </p:txEl>
                                          </p:spTgt>
                                        </p:tgtEl>
                                        <p:attrNameLst>
                                          <p:attrName>style.visibility</p:attrName>
                                        </p:attrNameLst>
                                      </p:cBhvr>
                                      <p:to>
                                        <p:strVal val="visible"/>
                                      </p:to>
                                    </p:set>
                                    <p:animEffect transition="in" filter="fade">
                                      <p:cBhvr>
                                        <p:cTn id="12" dur="1000"/>
                                        <p:tgtEl>
                                          <p:spTgt spid="21506">
                                            <p:txEl>
                                              <p:pRg st="1" end="1"/>
                                            </p:txEl>
                                          </p:spTgt>
                                        </p:tgtEl>
                                      </p:cBhvr>
                                    </p:animEffect>
                                    <p:anim calcmode="lin" valueType="num">
                                      <p:cBhvr>
                                        <p:cTn id="13" dur="1000" fill="hold"/>
                                        <p:tgtEl>
                                          <p:spTgt spid="2150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1506">
                                            <p:txEl>
                                              <p:pRg st="3" end="3"/>
                                            </p:txEl>
                                          </p:spTgt>
                                        </p:tgtEl>
                                        <p:attrNameLst>
                                          <p:attrName>style.visibility</p:attrName>
                                        </p:attrNameLst>
                                      </p:cBhvr>
                                      <p:to>
                                        <p:strVal val="visible"/>
                                      </p:to>
                                    </p:set>
                                    <p:animEffect transition="in" filter="fade">
                                      <p:cBhvr>
                                        <p:cTn id="19" dur="1000"/>
                                        <p:tgtEl>
                                          <p:spTgt spid="21506">
                                            <p:txEl>
                                              <p:pRg st="3" end="3"/>
                                            </p:txEl>
                                          </p:spTgt>
                                        </p:tgtEl>
                                      </p:cBhvr>
                                    </p:animEffect>
                                    <p:anim calcmode="lin" valueType="num">
                                      <p:cBhvr>
                                        <p:cTn id="20" dur="1000" fill="hold"/>
                                        <p:tgtEl>
                                          <p:spTgt spid="2150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150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1506">
                                            <p:txEl>
                                              <p:pRg st="5" end="5"/>
                                            </p:txEl>
                                          </p:spTgt>
                                        </p:tgtEl>
                                        <p:attrNameLst>
                                          <p:attrName>style.visibility</p:attrName>
                                        </p:attrNameLst>
                                      </p:cBhvr>
                                      <p:to>
                                        <p:strVal val="visible"/>
                                      </p:to>
                                    </p:set>
                                    <p:animEffect transition="in" filter="fade">
                                      <p:cBhvr>
                                        <p:cTn id="26" dur="1000"/>
                                        <p:tgtEl>
                                          <p:spTgt spid="21506">
                                            <p:txEl>
                                              <p:pRg st="5" end="5"/>
                                            </p:txEl>
                                          </p:spTgt>
                                        </p:tgtEl>
                                      </p:cBhvr>
                                    </p:animEffect>
                                    <p:anim calcmode="lin" valueType="num">
                                      <p:cBhvr>
                                        <p:cTn id="27" dur="1000" fill="hold"/>
                                        <p:tgtEl>
                                          <p:spTgt spid="21506">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2150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1506">
                                            <p:txEl>
                                              <p:pRg st="7" end="7"/>
                                            </p:txEl>
                                          </p:spTgt>
                                        </p:tgtEl>
                                        <p:attrNameLst>
                                          <p:attrName>style.visibility</p:attrName>
                                        </p:attrNameLst>
                                      </p:cBhvr>
                                      <p:to>
                                        <p:strVal val="visible"/>
                                      </p:to>
                                    </p:set>
                                    <p:animEffect transition="in" filter="fade">
                                      <p:cBhvr>
                                        <p:cTn id="33" dur="1000"/>
                                        <p:tgtEl>
                                          <p:spTgt spid="21506">
                                            <p:txEl>
                                              <p:pRg st="7" end="7"/>
                                            </p:txEl>
                                          </p:spTgt>
                                        </p:tgtEl>
                                      </p:cBhvr>
                                    </p:animEffect>
                                    <p:anim calcmode="lin" valueType="num">
                                      <p:cBhvr>
                                        <p:cTn id="34" dur="1000" fill="hold"/>
                                        <p:tgtEl>
                                          <p:spTgt spid="21506">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2150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A49DB62C-E2A5-8BC5-CEAE-C98EADF1868B}"/>
              </a:ext>
            </a:extLst>
          </p:cNvPr>
          <p:cNvSpPr>
            <a:spLocks noChangeArrowheads="1"/>
          </p:cNvSpPr>
          <p:nvPr/>
        </p:nvSpPr>
        <p:spPr bwMode="auto">
          <a:xfrm>
            <a:off x="457200" y="609600"/>
            <a:ext cx="82296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3200" dirty="0"/>
              <a:t>There are many who teach that we are saved “by faith alone.”</a:t>
            </a:r>
          </a:p>
          <a:p>
            <a:endParaRPr lang="en-US" altLang="en-US" sz="3200" dirty="0"/>
          </a:p>
          <a:p>
            <a:r>
              <a:rPr lang="en-US" altLang="en-US" sz="3200" dirty="0"/>
              <a:t>Do not be deceived by this lie.</a:t>
            </a:r>
          </a:p>
          <a:p>
            <a:endParaRPr lang="en-US" altLang="en-US" sz="3200" dirty="0"/>
          </a:p>
          <a:p>
            <a:r>
              <a:rPr lang="en-US" altLang="en-US" sz="3200" dirty="0"/>
              <a:t>This false doctrine is in direct opposition to the word of God.</a:t>
            </a:r>
          </a:p>
          <a:p>
            <a:endParaRPr lang="en-US" altLang="en-US" sz="3200" dirty="0"/>
          </a:p>
          <a:p>
            <a:pPr algn="ctr"/>
            <a:r>
              <a:rPr lang="en-US" altLang="en-US" sz="3200" i="1" dirty="0"/>
              <a:t>“You see that a man is justified by works and </a:t>
            </a:r>
            <a:r>
              <a:rPr lang="en-US" altLang="en-US" sz="3200" b="1" i="1" dirty="0"/>
              <a:t>not by faith alone</a:t>
            </a:r>
            <a:r>
              <a:rPr lang="en-US" altLang="en-US" sz="3200" i="1" dirty="0"/>
              <a:t>.” </a:t>
            </a:r>
            <a:br>
              <a:rPr lang="en-US" altLang="en-US" sz="3200" dirty="0"/>
            </a:br>
            <a:r>
              <a:rPr lang="en-US" altLang="en-US" sz="3200" b="1" dirty="0">
                <a:solidFill>
                  <a:srgbClr val="FF0000"/>
                </a:solidFill>
              </a:rPr>
              <a:t>(James 2:24) </a:t>
            </a:r>
          </a:p>
        </p:txBody>
      </p:sp>
      <p:sp>
        <p:nvSpPr>
          <p:cNvPr id="2" name="TextBox 4">
            <a:extLst>
              <a:ext uri="{FF2B5EF4-FFF2-40B4-BE49-F238E27FC236}">
                <a16:creationId xmlns:a16="http://schemas.microsoft.com/office/drawing/2014/main" id="{44FDFB84-31AF-7564-159E-C49B8964F817}"/>
              </a:ext>
            </a:extLst>
          </p:cNvPr>
          <p:cNvSpPr txBox="1">
            <a:spLocks noChangeArrowheads="1"/>
          </p:cNvSpPr>
          <p:nvPr/>
        </p:nvSpPr>
        <p:spPr bwMode="auto">
          <a:xfrm>
            <a:off x="114300" y="68424"/>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0">
                                            <p:txEl>
                                              <p:pRg st="2" end="2"/>
                                            </p:txEl>
                                          </p:spTgt>
                                        </p:tgtEl>
                                        <p:attrNameLst>
                                          <p:attrName>style.visibility</p:attrName>
                                        </p:attrNameLst>
                                      </p:cBhvr>
                                      <p:to>
                                        <p:strVal val="visible"/>
                                      </p:to>
                                    </p:set>
                                    <p:animEffect transition="in" filter="fade">
                                      <p:cBhvr>
                                        <p:cTn id="7" dur="1000"/>
                                        <p:tgtEl>
                                          <p:spTgt spid="22530">
                                            <p:txEl>
                                              <p:pRg st="2" end="2"/>
                                            </p:txEl>
                                          </p:spTgt>
                                        </p:tgtEl>
                                      </p:cBhvr>
                                    </p:animEffect>
                                    <p:anim calcmode="lin" valueType="num">
                                      <p:cBhvr>
                                        <p:cTn id="8" dur="1000" fill="hold"/>
                                        <p:tgtEl>
                                          <p:spTgt spid="22530">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253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530">
                                            <p:txEl>
                                              <p:pRg st="4" end="4"/>
                                            </p:txEl>
                                          </p:spTgt>
                                        </p:tgtEl>
                                        <p:attrNameLst>
                                          <p:attrName>style.visibility</p:attrName>
                                        </p:attrNameLst>
                                      </p:cBhvr>
                                      <p:to>
                                        <p:strVal val="visible"/>
                                      </p:to>
                                    </p:set>
                                    <p:animEffect transition="in" filter="fade">
                                      <p:cBhvr>
                                        <p:cTn id="14" dur="1000"/>
                                        <p:tgtEl>
                                          <p:spTgt spid="22530">
                                            <p:txEl>
                                              <p:pRg st="4" end="4"/>
                                            </p:txEl>
                                          </p:spTgt>
                                        </p:tgtEl>
                                      </p:cBhvr>
                                    </p:animEffect>
                                    <p:anim calcmode="lin" valueType="num">
                                      <p:cBhvr>
                                        <p:cTn id="15" dur="1000" fill="hold"/>
                                        <p:tgtEl>
                                          <p:spTgt spid="22530">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253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530">
                                            <p:txEl>
                                              <p:pRg st="6" end="6"/>
                                            </p:txEl>
                                          </p:spTgt>
                                        </p:tgtEl>
                                        <p:attrNameLst>
                                          <p:attrName>style.visibility</p:attrName>
                                        </p:attrNameLst>
                                      </p:cBhvr>
                                      <p:to>
                                        <p:strVal val="visible"/>
                                      </p:to>
                                    </p:set>
                                    <p:animEffect transition="in" filter="fade">
                                      <p:cBhvr>
                                        <p:cTn id="21" dur="1000"/>
                                        <p:tgtEl>
                                          <p:spTgt spid="22530">
                                            <p:txEl>
                                              <p:pRg st="6" end="6"/>
                                            </p:txEl>
                                          </p:spTgt>
                                        </p:tgtEl>
                                      </p:cBhvr>
                                    </p:animEffect>
                                    <p:anim calcmode="lin" valueType="num">
                                      <p:cBhvr>
                                        <p:cTn id="22" dur="1000" fill="hold"/>
                                        <p:tgtEl>
                                          <p:spTgt spid="22530">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2253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91176-09EB-70C0-18D5-C266909A175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36C0BFC-E98F-1503-FB81-5C8D46E86240}"/>
              </a:ext>
            </a:extLst>
          </p:cNvPr>
          <p:cNvSpPr txBox="1"/>
          <p:nvPr/>
        </p:nvSpPr>
        <p:spPr>
          <a:xfrm>
            <a:off x="406561" y="990600"/>
            <a:ext cx="8239125" cy="4832092"/>
          </a:xfrm>
          <a:prstGeom prst="rect">
            <a:avLst/>
          </a:prstGeom>
          <a:noFill/>
        </p:spPr>
        <p:txBody>
          <a:bodyPr wrap="square">
            <a:spAutoFit/>
          </a:bodyPr>
          <a:lstStyle/>
          <a:p>
            <a:pPr algn="ctr"/>
            <a:r>
              <a:rPr lang="en-US" sz="2800" i="1" dirty="0">
                <a:latin typeface="Verdana" panose="020B0604030504040204" pitchFamily="34" charset="0"/>
                <a:ea typeface="Verdana" panose="020B0604030504040204" pitchFamily="34" charset="0"/>
              </a:rPr>
              <a:t>“But because of your stubbornness and unrepentant heart you are storing up wrath for yourself in the day of wrath and revelation of the righteous judgment of God, who will render to each person according to his deeds: to those who by perseverance in doing good seek for glory and honor and immortality, eternal life; but to those who are selfishly ambitious and do not obey the truth, but obey unrighteousness, wrath and indignation.”</a:t>
            </a:r>
            <a:r>
              <a:rPr lang="en-US" sz="2800"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(Romans 2:5-8)</a:t>
            </a:r>
          </a:p>
        </p:txBody>
      </p:sp>
      <p:sp>
        <p:nvSpPr>
          <p:cNvPr id="2" name="Rectangle 3">
            <a:extLst>
              <a:ext uri="{FF2B5EF4-FFF2-40B4-BE49-F238E27FC236}">
                <a16:creationId xmlns:a16="http://schemas.microsoft.com/office/drawing/2014/main" id="{A4D9304B-A59E-6E31-15C2-C19DDF780B70}"/>
              </a:ext>
            </a:extLst>
          </p:cNvPr>
          <p:cNvSpPr>
            <a:spLocks noChangeArrowheads="1"/>
          </p:cNvSpPr>
          <p:nvPr/>
        </p:nvSpPr>
        <p:spPr bwMode="auto">
          <a:xfrm>
            <a:off x="301008" y="152400"/>
            <a:ext cx="8382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4000" dirty="0"/>
              <a:t>The Righteous Judgment of God</a:t>
            </a:r>
          </a:p>
        </p:txBody>
      </p:sp>
    </p:spTree>
    <p:extLst>
      <p:ext uri="{BB962C8B-B14F-4D97-AF65-F5344CB8AC3E}">
        <p14:creationId xmlns:p14="http://schemas.microsoft.com/office/powerpoint/2010/main" val="138116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1A89A-542E-95AB-FA57-25F2DA6FDDB1}"/>
            </a:ext>
          </a:extLst>
        </p:cNvPr>
        <p:cNvGrpSpPr/>
        <p:nvPr/>
      </p:nvGrpSpPr>
      <p:grpSpPr>
        <a:xfrm>
          <a:off x="0" y="0"/>
          <a:ext cx="0" cy="0"/>
          <a:chOff x="0" y="0"/>
          <a:chExt cx="0" cy="0"/>
        </a:xfrm>
      </p:grpSpPr>
      <p:sp>
        <p:nvSpPr>
          <p:cNvPr id="22530" name="Rectangle 3">
            <a:extLst>
              <a:ext uri="{FF2B5EF4-FFF2-40B4-BE49-F238E27FC236}">
                <a16:creationId xmlns:a16="http://schemas.microsoft.com/office/drawing/2014/main" id="{1BE10980-F8E9-49F1-8731-8ED4FACB69DF}"/>
              </a:ext>
            </a:extLst>
          </p:cNvPr>
          <p:cNvSpPr>
            <a:spLocks noChangeArrowheads="1"/>
          </p:cNvSpPr>
          <p:nvPr/>
        </p:nvSpPr>
        <p:spPr bwMode="auto">
          <a:xfrm>
            <a:off x="381000" y="762000"/>
            <a:ext cx="85344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…A Working Faith</a:t>
            </a:r>
            <a:endParaRPr lang="en-US" altLang="en-US" sz="2400" dirty="0"/>
          </a:p>
          <a:p>
            <a:pPr algn="ctr"/>
            <a:r>
              <a:rPr lang="en-US" altLang="en-US" sz="2400" i="1" dirty="0"/>
              <a:t>“What use is it, my brethren, if someone says he has faith but he has no works? Can that faith save him? If a brother or sister is without clothing and in need of daily food, and one of you says to them, ‘Go in peace, be warmed and be filled,’ and yet you do not give them what is necessary for their body, what use is that? Even so </a:t>
            </a:r>
            <a:r>
              <a:rPr lang="en-US" altLang="en-US" sz="2400" b="1" i="1" dirty="0"/>
              <a:t>faith, if it has no works, is dead</a:t>
            </a:r>
            <a:r>
              <a:rPr lang="en-US" altLang="en-US" sz="2400" i="1" dirty="0"/>
              <a:t>, being by itself. But someone may well say, ‘You have faith and I have works; show me your faith without the works, and I will show you my faith by my works.’ You believe that God is one. You do well; the demons also believe, and shudder. But are you willing to recognize, you foolish fellow, that </a:t>
            </a:r>
            <a:r>
              <a:rPr lang="en-US" altLang="en-US" sz="2400" b="1" i="1" dirty="0"/>
              <a:t>faith without works is useless</a:t>
            </a:r>
            <a:r>
              <a:rPr lang="en-US" altLang="en-US" sz="2400" i="1" dirty="0"/>
              <a:t>? ” </a:t>
            </a:r>
            <a:r>
              <a:rPr lang="en-US" altLang="en-US" sz="2400" b="1" dirty="0">
                <a:solidFill>
                  <a:srgbClr val="FF0000"/>
                </a:solidFill>
              </a:rPr>
              <a:t>(James 2:14-20)</a:t>
            </a:r>
          </a:p>
        </p:txBody>
      </p:sp>
      <p:sp>
        <p:nvSpPr>
          <p:cNvPr id="2" name="TextBox 4">
            <a:extLst>
              <a:ext uri="{FF2B5EF4-FFF2-40B4-BE49-F238E27FC236}">
                <a16:creationId xmlns:a16="http://schemas.microsoft.com/office/drawing/2014/main" id="{54BC8836-18F0-9BFE-F8D4-51724CE6ED22}"/>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extLst>
      <p:ext uri="{BB962C8B-B14F-4D97-AF65-F5344CB8AC3E}">
        <p14:creationId xmlns:p14="http://schemas.microsoft.com/office/powerpoint/2010/main" val="3405650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3061481E-3EE5-9D6B-58E2-651B2D4FE537}"/>
              </a:ext>
            </a:extLst>
          </p:cNvPr>
          <p:cNvSpPr>
            <a:spLocks noChangeArrowheads="1"/>
          </p:cNvSpPr>
          <p:nvPr/>
        </p:nvSpPr>
        <p:spPr bwMode="auto">
          <a:xfrm>
            <a:off x="381000" y="838200"/>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…A Working Faith</a:t>
            </a:r>
            <a:endParaRPr lang="en-US" altLang="en-US" sz="2400" dirty="0"/>
          </a:p>
          <a:p>
            <a:pPr algn="ctr"/>
            <a:r>
              <a:rPr lang="en-US" altLang="en-US" sz="2400" i="1" dirty="0"/>
              <a:t>“Was not Abraham our father justified by works when he offered up Isaac his son on the altar? You see that faith was working with his works, and as a result of the works, faith was perfected; and the Scripture was fulfilled which says, ‘And Abraham believed God, and it was reckoned to him as righteousness,’ and he was called the friend of God. You see that </a:t>
            </a:r>
            <a:r>
              <a:rPr lang="en-US" altLang="en-US" sz="2400" b="1" i="1" dirty="0"/>
              <a:t>a man is justified by works and not by faith alone</a:t>
            </a:r>
            <a:r>
              <a:rPr lang="en-US" altLang="en-US" sz="2400" i="1" dirty="0"/>
              <a:t>. In the same way, was not Rahab the harlot also justified by works when she received the messengers and sent them out by another way? For just as the body without the spirit is dead, so also </a:t>
            </a:r>
            <a:r>
              <a:rPr lang="en-US" altLang="en-US" sz="2400" b="1" i="1" dirty="0"/>
              <a:t>faith without works is dead</a:t>
            </a:r>
            <a:r>
              <a:rPr lang="en-US" altLang="en-US" sz="2400" i="1" dirty="0"/>
              <a:t>.” </a:t>
            </a:r>
            <a:br>
              <a:rPr lang="en-US" altLang="en-US" sz="2400" i="1" dirty="0"/>
            </a:br>
            <a:r>
              <a:rPr lang="en-US" altLang="en-US" sz="2400" b="1" dirty="0">
                <a:solidFill>
                  <a:srgbClr val="FF0000"/>
                </a:solidFill>
              </a:rPr>
              <a:t>(James 2:21-26)</a:t>
            </a:r>
          </a:p>
        </p:txBody>
      </p:sp>
      <p:sp>
        <p:nvSpPr>
          <p:cNvPr id="2" name="TextBox 4">
            <a:extLst>
              <a:ext uri="{FF2B5EF4-FFF2-40B4-BE49-F238E27FC236}">
                <a16:creationId xmlns:a16="http://schemas.microsoft.com/office/drawing/2014/main" id="{B48A4971-3333-9E8C-095B-CE9C23BD5FF8}"/>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7EC897BC-F221-8A09-03D5-12A9D4E59766}"/>
              </a:ext>
            </a:extLst>
          </p:cNvPr>
          <p:cNvSpPr>
            <a:spLocks noChangeArrowheads="1"/>
          </p:cNvSpPr>
          <p:nvPr/>
        </p:nvSpPr>
        <p:spPr bwMode="auto">
          <a:xfrm>
            <a:off x="381000" y="685800"/>
            <a:ext cx="83820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dirty="0"/>
              <a:t> </a:t>
            </a:r>
            <a:r>
              <a:rPr lang="en-US" altLang="en-US" sz="2800" b="1" dirty="0"/>
              <a:t>…A Practiced Faith</a:t>
            </a:r>
            <a:endParaRPr lang="en-US" altLang="en-US" sz="2800" dirty="0"/>
          </a:p>
          <a:p>
            <a:pPr algn="ctr"/>
            <a:endParaRPr lang="en-US" altLang="en-US" sz="2800" i="1" dirty="0"/>
          </a:p>
          <a:p>
            <a:pPr algn="ctr"/>
            <a:r>
              <a:rPr lang="en-US" altLang="en-US" sz="2800" i="1" dirty="0"/>
              <a:t>“Little children, make sure no one deceives you; the one who practices righteousness is righteous, just as He is righteous; the one who practices sin is of the devil; for the devil has sinned from the beginning. The Son of God appeared for this purpose, to destroy the works of the devil.”</a:t>
            </a:r>
            <a:br>
              <a:rPr lang="en-US" altLang="en-US" sz="2800" i="1" dirty="0"/>
            </a:br>
            <a:r>
              <a:rPr lang="en-US" altLang="en-US" sz="2800" i="1" dirty="0"/>
              <a:t> </a:t>
            </a:r>
            <a:r>
              <a:rPr lang="en-US" altLang="en-US" sz="2800" b="1" dirty="0">
                <a:solidFill>
                  <a:srgbClr val="FF0000"/>
                </a:solidFill>
              </a:rPr>
              <a:t>(1 John 3:7-8)</a:t>
            </a:r>
          </a:p>
        </p:txBody>
      </p:sp>
      <p:sp>
        <p:nvSpPr>
          <p:cNvPr id="2" name="TextBox 4">
            <a:extLst>
              <a:ext uri="{FF2B5EF4-FFF2-40B4-BE49-F238E27FC236}">
                <a16:creationId xmlns:a16="http://schemas.microsoft.com/office/drawing/2014/main" id="{5AC7BB19-5889-9DD3-CF3A-74AFCD4E62B7}"/>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43F41E2D-8FCE-1711-3AA3-A8B0711BD970}"/>
              </a:ext>
            </a:extLst>
          </p:cNvPr>
          <p:cNvSpPr>
            <a:spLocks noChangeArrowheads="1"/>
          </p:cNvSpPr>
          <p:nvPr/>
        </p:nvSpPr>
        <p:spPr bwMode="auto">
          <a:xfrm>
            <a:off x="304800" y="682690"/>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dirty="0"/>
              <a:t> </a:t>
            </a:r>
            <a:r>
              <a:rPr lang="en-US" altLang="en-US" sz="2800" b="1" dirty="0"/>
              <a:t>…A Practiced Faith</a:t>
            </a:r>
            <a:endParaRPr lang="en-US" altLang="en-US" sz="2800" dirty="0"/>
          </a:p>
          <a:p>
            <a:pPr algn="ctr"/>
            <a:endParaRPr lang="en-US" altLang="en-US" sz="2800" i="1" dirty="0"/>
          </a:p>
          <a:p>
            <a:pPr algn="ctr"/>
            <a:r>
              <a:rPr lang="en-US" altLang="en-US" sz="2800" i="1" dirty="0"/>
              <a:t>“Not everyone who says to Me, ‘Lord, Lord,’ will enter the kingdom of heaven, but he who </a:t>
            </a:r>
            <a:r>
              <a:rPr lang="en-US" altLang="en-US" sz="2800" b="1" i="1" dirty="0"/>
              <a:t>does the will of My Father </a:t>
            </a:r>
            <a:r>
              <a:rPr lang="en-US" altLang="en-US" sz="2800" i="1" dirty="0"/>
              <a:t>who is in heaven will enter. Many will say to Me on that day, ‘Lord, Lord, did we not prophesy in Your name, and in Your name cast out demons, and in Your name perform many miracles?’ And then I will declare to them, ‘I never knew you; depart from Me, you who practice lawlessness.’” </a:t>
            </a:r>
            <a:r>
              <a:rPr lang="en-US" altLang="en-US" sz="2800" b="1" dirty="0">
                <a:solidFill>
                  <a:srgbClr val="FF0000"/>
                </a:solidFill>
              </a:rPr>
              <a:t>(Matthew 7:21-23)</a:t>
            </a:r>
          </a:p>
        </p:txBody>
      </p:sp>
      <p:sp>
        <p:nvSpPr>
          <p:cNvPr id="2" name="TextBox 4">
            <a:extLst>
              <a:ext uri="{FF2B5EF4-FFF2-40B4-BE49-F238E27FC236}">
                <a16:creationId xmlns:a16="http://schemas.microsoft.com/office/drawing/2014/main" id="{05B72182-48EF-E6BF-9B71-34BF80385ADF}"/>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BCCD954-74FA-089A-3059-0FA6CD1582A8}"/>
              </a:ext>
            </a:extLst>
          </p:cNvPr>
          <p:cNvSpPr>
            <a:spLocks noGrp="1" noChangeArrowheads="1"/>
          </p:cNvSpPr>
          <p:nvPr>
            <p:ph type="title"/>
          </p:nvPr>
        </p:nvSpPr>
        <p:spPr>
          <a:xfrm>
            <a:off x="76200" y="152400"/>
            <a:ext cx="8991600" cy="838200"/>
          </a:xfrm>
        </p:spPr>
        <p:txBody>
          <a:bodyPr/>
          <a:lstStyle/>
          <a:p>
            <a:pPr algn="ctr"/>
            <a:r>
              <a:rPr lang="en-US" altLang="en-US" sz="4800" b="1" dirty="0">
                <a:solidFill>
                  <a:schemeClr val="tx1"/>
                </a:solidFill>
                <a:latin typeface="Verdana" panose="020B0604030504040204" pitchFamily="34" charset="0"/>
              </a:rPr>
              <a:t>HOW TO BE SAVED</a:t>
            </a:r>
          </a:p>
        </p:txBody>
      </p:sp>
      <p:sp>
        <p:nvSpPr>
          <p:cNvPr id="37891" name="Rectangle 3">
            <a:extLst>
              <a:ext uri="{FF2B5EF4-FFF2-40B4-BE49-F238E27FC236}">
                <a16:creationId xmlns:a16="http://schemas.microsoft.com/office/drawing/2014/main" id="{738F9493-BB7E-76D3-A4B4-A58FD4C95122}"/>
              </a:ext>
            </a:extLst>
          </p:cNvPr>
          <p:cNvSpPr>
            <a:spLocks noGrp="1" noChangeArrowheads="1"/>
          </p:cNvSpPr>
          <p:nvPr>
            <p:ph type="body" idx="1"/>
          </p:nvPr>
        </p:nvSpPr>
        <p:spPr>
          <a:xfrm>
            <a:off x="76200" y="1524000"/>
            <a:ext cx="8991600" cy="5181600"/>
          </a:xfrm>
        </p:spPr>
        <p:txBody>
          <a:bodyPr>
            <a:normAutofit/>
          </a:bodyPr>
          <a:lstStyle/>
          <a:p>
            <a:pPr marL="0" indent="0">
              <a:buNone/>
            </a:pPr>
            <a:r>
              <a:rPr lang="en-US" sz="3600" b="1" dirty="0">
                <a:effectLst>
                  <a:outerShdw blurRad="38100" dist="38100" dir="2700000" algn="tl">
                    <a:srgbClr val="000000">
                      <a:alpha val="43137"/>
                    </a:srgbClr>
                  </a:outerShdw>
                </a:effectLst>
              </a:rPr>
              <a:t>Hear the Gospel			</a:t>
            </a:r>
            <a:r>
              <a:rPr lang="en-US" sz="3600" b="1" dirty="0">
                <a:solidFill>
                  <a:srgbClr val="FF0000"/>
                </a:solidFill>
                <a:effectLst>
                  <a:outerShdw blurRad="38100" dist="38100" dir="2700000" algn="tl">
                    <a:srgbClr val="000000">
                      <a:alpha val="43137"/>
                    </a:srgbClr>
                  </a:outerShdw>
                </a:effectLst>
              </a:rPr>
              <a:t>Romans 10:17</a:t>
            </a:r>
          </a:p>
          <a:p>
            <a:pPr marL="0" indent="0">
              <a:buNone/>
            </a:pPr>
            <a:r>
              <a:rPr lang="en-US" sz="3600" b="1" dirty="0">
                <a:effectLst>
                  <a:outerShdw blurRad="38100" dist="38100" dir="2700000" algn="tl">
                    <a:srgbClr val="000000">
                      <a:alpha val="43137"/>
                    </a:srgbClr>
                  </a:outerShdw>
                </a:effectLst>
              </a:rPr>
              <a:t>Believe in Jesus			</a:t>
            </a:r>
            <a:r>
              <a:rPr lang="en-US" sz="3600" b="1" dirty="0">
                <a:solidFill>
                  <a:srgbClr val="FF0000"/>
                </a:solidFill>
                <a:effectLst>
                  <a:outerShdw blurRad="38100" dist="38100" dir="2700000" algn="tl">
                    <a:srgbClr val="000000">
                      <a:alpha val="43137"/>
                    </a:srgbClr>
                  </a:outerShdw>
                </a:effectLst>
              </a:rPr>
              <a:t>John 8:24</a:t>
            </a:r>
          </a:p>
          <a:p>
            <a:pPr marL="0" indent="0">
              <a:buNone/>
            </a:pPr>
            <a:r>
              <a:rPr lang="en-US" sz="3600" b="1" dirty="0">
                <a:effectLst>
                  <a:outerShdw blurRad="38100" dist="38100" dir="2700000" algn="tl">
                    <a:srgbClr val="000000">
                      <a:alpha val="43137"/>
                    </a:srgbClr>
                  </a:outerShdw>
                </a:effectLst>
              </a:rPr>
              <a:t>Repent of Sins			</a:t>
            </a:r>
            <a:r>
              <a:rPr lang="en-US" sz="3600" b="1" dirty="0">
                <a:solidFill>
                  <a:srgbClr val="FF0000"/>
                </a:solidFill>
                <a:effectLst>
                  <a:outerShdw blurRad="38100" dist="38100" dir="2700000" algn="tl">
                    <a:srgbClr val="000000">
                      <a:alpha val="43137"/>
                    </a:srgbClr>
                  </a:outerShdw>
                </a:effectLst>
              </a:rPr>
              <a:t>Acts 17:30</a:t>
            </a:r>
          </a:p>
          <a:p>
            <a:pPr marL="0" indent="0">
              <a:buNone/>
            </a:pPr>
            <a:r>
              <a:rPr lang="en-US" sz="3600" b="1" dirty="0">
                <a:effectLst>
                  <a:outerShdw blurRad="38100" dist="38100" dir="2700000" algn="tl">
                    <a:srgbClr val="000000">
                      <a:alpha val="43137"/>
                    </a:srgbClr>
                  </a:outerShdw>
                </a:effectLst>
              </a:rPr>
              <a:t>Confess Jesus’ Name		</a:t>
            </a:r>
            <a:r>
              <a:rPr lang="en-US" sz="3600" b="1" dirty="0">
                <a:solidFill>
                  <a:srgbClr val="FF0000"/>
                </a:solidFill>
                <a:effectLst>
                  <a:outerShdw blurRad="38100" dist="38100" dir="2700000" algn="tl">
                    <a:srgbClr val="000000">
                      <a:alpha val="43137"/>
                    </a:srgbClr>
                  </a:outerShdw>
                </a:effectLst>
              </a:rPr>
              <a:t>Acts 8:36-37</a:t>
            </a:r>
          </a:p>
          <a:p>
            <a:pPr marL="0" indent="0">
              <a:buNone/>
            </a:pPr>
            <a:r>
              <a:rPr lang="en-US" sz="3600" b="1" dirty="0">
                <a:effectLst>
                  <a:outerShdw blurRad="38100" dist="38100" dir="2700000" algn="tl">
                    <a:srgbClr val="000000">
                      <a:alpha val="43137"/>
                    </a:srgbClr>
                  </a:outerShdw>
                </a:effectLst>
              </a:rPr>
              <a:t>Be Baptized				</a:t>
            </a:r>
            <a:r>
              <a:rPr lang="en-US" sz="3600" b="1" dirty="0">
                <a:solidFill>
                  <a:srgbClr val="FF0000"/>
                </a:solidFill>
                <a:effectLst>
                  <a:outerShdw blurRad="38100" dist="38100" dir="2700000" algn="tl">
                    <a:srgbClr val="000000">
                      <a:alpha val="43137"/>
                    </a:srgbClr>
                  </a:outerShdw>
                </a:effectLst>
              </a:rPr>
              <a:t>Mark 16:16</a:t>
            </a:r>
          </a:p>
          <a:p>
            <a:pPr marL="0" indent="0">
              <a:buNone/>
            </a:pPr>
            <a:r>
              <a:rPr lang="en-US" sz="3600" b="1" dirty="0">
                <a:effectLst>
                  <a:outerShdw blurRad="38100" dist="38100" dir="2700000" algn="tl">
                    <a:srgbClr val="000000">
                      <a:alpha val="43137"/>
                    </a:srgbClr>
                  </a:outerShdw>
                </a:effectLst>
              </a:rPr>
              <a:t>Remain Faithful			</a:t>
            </a:r>
            <a:r>
              <a:rPr lang="en-US" sz="3600" b="1" dirty="0">
                <a:solidFill>
                  <a:srgbClr val="FF0000"/>
                </a:solidFill>
                <a:effectLst>
                  <a:outerShdw blurRad="38100" dist="38100" dir="2700000" algn="tl">
                    <a:srgbClr val="000000">
                      <a:alpha val="43137"/>
                    </a:srgbClr>
                  </a:outerShdw>
                </a:effectLst>
              </a:rPr>
              <a:t>1 Corinthians 15:1-2</a:t>
            </a:r>
          </a:p>
        </p:txBody>
      </p:sp>
    </p:spTree>
    <p:extLst>
      <p:ext uri="{BB962C8B-B14F-4D97-AF65-F5344CB8AC3E}">
        <p14:creationId xmlns:p14="http://schemas.microsoft.com/office/powerpoint/2010/main" val="2494306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fade">
                                      <p:cBhvr>
                                        <p:cTn id="7" dur="1000"/>
                                        <p:tgtEl>
                                          <p:spTgt spid="37891">
                                            <p:txEl>
                                              <p:pRg st="0" end="0"/>
                                            </p:txEl>
                                          </p:spTgt>
                                        </p:tgtEl>
                                      </p:cBhvr>
                                    </p:animEffect>
                                    <p:anim calcmode="lin" valueType="num">
                                      <p:cBhvr>
                                        <p:cTn id="8"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78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7891">
                                            <p:txEl>
                                              <p:pRg st="1" end="1"/>
                                            </p:txEl>
                                          </p:spTgt>
                                        </p:tgtEl>
                                        <p:attrNameLst>
                                          <p:attrName>style.visibility</p:attrName>
                                        </p:attrNameLst>
                                      </p:cBhvr>
                                      <p:to>
                                        <p:strVal val="visible"/>
                                      </p:to>
                                    </p:set>
                                    <p:animEffect transition="in" filter="fade">
                                      <p:cBhvr>
                                        <p:cTn id="14" dur="1000"/>
                                        <p:tgtEl>
                                          <p:spTgt spid="37891">
                                            <p:txEl>
                                              <p:pRg st="1" end="1"/>
                                            </p:txEl>
                                          </p:spTgt>
                                        </p:tgtEl>
                                      </p:cBhvr>
                                    </p:animEffect>
                                    <p:anim calcmode="lin" valueType="num">
                                      <p:cBhvr>
                                        <p:cTn id="15"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78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7891">
                                            <p:txEl>
                                              <p:pRg st="2" end="2"/>
                                            </p:txEl>
                                          </p:spTgt>
                                        </p:tgtEl>
                                        <p:attrNameLst>
                                          <p:attrName>style.visibility</p:attrName>
                                        </p:attrNameLst>
                                      </p:cBhvr>
                                      <p:to>
                                        <p:strVal val="visible"/>
                                      </p:to>
                                    </p:set>
                                    <p:animEffect transition="in" filter="fade">
                                      <p:cBhvr>
                                        <p:cTn id="21" dur="1000"/>
                                        <p:tgtEl>
                                          <p:spTgt spid="37891">
                                            <p:txEl>
                                              <p:pRg st="2" end="2"/>
                                            </p:txEl>
                                          </p:spTgt>
                                        </p:tgtEl>
                                      </p:cBhvr>
                                    </p:animEffect>
                                    <p:anim calcmode="lin" valueType="num">
                                      <p:cBhvr>
                                        <p:cTn id="22" dur="10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78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7891">
                                            <p:txEl>
                                              <p:pRg st="3" end="3"/>
                                            </p:txEl>
                                          </p:spTgt>
                                        </p:tgtEl>
                                        <p:attrNameLst>
                                          <p:attrName>style.visibility</p:attrName>
                                        </p:attrNameLst>
                                      </p:cBhvr>
                                      <p:to>
                                        <p:strVal val="visible"/>
                                      </p:to>
                                    </p:set>
                                    <p:animEffect transition="in" filter="fade">
                                      <p:cBhvr>
                                        <p:cTn id="28" dur="1000"/>
                                        <p:tgtEl>
                                          <p:spTgt spid="37891">
                                            <p:txEl>
                                              <p:pRg st="3" end="3"/>
                                            </p:txEl>
                                          </p:spTgt>
                                        </p:tgtEl>
                                      </p:cBhvr>
                                    </p:animEffect>
                                    <p:anim calcmode="lin" valueType="num">
                                      <p:cBhvr>
                                        <p:cTn id="29" dur="10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78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37891">
                                            <p:txEl>
                                              <p:pRg st="4" end="4"/>
                                            </p:txEl>
                                          </p:spTgt>
                                        </p:tgtEl>
                                        <p:attrNameLst>
                                          <p:attrName>style.visibility</p:attrName>
                                        </p:attrNameLst>
                                      </p:cBhvr>
                                      <p:to>
                                        <p:strVal val="visible"/>
                                      </p:to>
                                    </p:set>
                                    <p:animEffect transition="in" filter="fade">
                                      <p:cBhvr>
                                        <p:cTn id="35" dur="1000"/>
                                        <p:tgtEl>
                                          <p:spTgt spid="37891">
                                            <p:txEl>
                                              <p:pRg st="4" end="4"/>
                                            </p:txEl>
                                          </p:spTgt>
                                        </p:tgtEl>
                                      </p:cBhvr>
                                    </p:animEffect>
                                    <p:anim calcmode="lin" valueType="num">
                                      <p:cBhvr>
                                        <p:cTn id="36" dur="10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789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1" nodeType="clickEffect">
                                  <p:stCondLst>
                                    <p:cond delay="0"/>
                                  </p:stCondLst>
                                  <p:childTnLst>
                                    <p:set>
                                      <p:cBhvr>
                                        <p:cTn id="41" dur="1" fill="hold">
                                          <p:stCondLst>
                                            <p:cond delay="0"/>
                                          </p:stCondLst>
                                        </p:cTn>
                                        <p:tgtEl>
                                          <p:spTgt spid="37891">
                                            <p:txEl>
                                              <p:pRg st="5" end="5"/>
                                            </p:txEl>
                                          </p:spTgt>
                                        </p:tgtEl>
                                        <p:attrNameLst>
                                          <p:attrName>style.visibility</p:attrName>
                                        </p:attrNameLst>
                                      </p:cBhvr>
                                      <p:to>
                                        <p:strVal val="visible"/>
                                      </p:to>
                                    </p:set>
                                    <p:animEffect transition="in" filter="fade">
                                      <p:cBhvr>
                                        <p:cTn id="42" dur="1000"/>
                                        <p:tgtEl>
                                          <p:spTgt spid="37891">
                                            <p:txEl>
                                              <p:pRg st="5" end="5"/>
                                            </p:txEl>
                                          </p:spTgt>
                                        </p:tgtEl>
                                      </p:cBhvr>
                                    </p:animEffect>
                                    <p:anim calcmode="lin" valueType="num">
                                      <p:cBhvr>
                                        <p:cTn id="43" dur="1000" fill="hold"/>
                                        <p:tgtEl>
                                          <p:spTgt spid="3789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789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p:bldP spid="37891"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66CE9-9920-C1EC-B334-54E4FD47245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F650621-1F87-69F3-BE2A-483BC41B6A6B}"/>
              </a:ext>
            </a:extLst>
          </p:cNvPr>
          <p:cNvSpPr txBox="1"/>
          <p:nvPr/>
        </p:nvSpPr>
        <p:spPr>
          <a:xfrm>
            <a:off x="406561" y="990600"/>
            <a:ext cx="8239125" cy="4832092"/>
          </a:xfrm>
          <a:prstGeom prst="rect">
            <a:avLst/>
          </a:prstGeom>
          <a:noFill/>
        </p:spPr>
        <p:txBody>
          <a:bodyPr wrap="square">
            <a:spAutoFit/>
          </a:bodyPr>
          <a:lstStyle/>
          <a:p>
            <a:pPr algn="ctr"/>
            <a:r>
              <a:rPr lang="en-US" sz="2800" i="1" dirty="0">
                <a:latin typeface="Verdana" panose="020B0604030504040204" pitchFamily="34" charset="0"/>
                <a:ea typeface="Verdana" panose="020B0604030504040204" pitchFamily="34" charset="0"/>
              </a:rPr>
              <a:t>“But because of your stubbornness and unrepentant heart you are storing up wrath for yourself in the day of wrath and revelation of </a:t>
            </a:r>
            <a:r>
              <a:rPr lang="en-US" sz="2800" i="1" u="sng" dirty="0">
                <a:latin typeface="Verdana" panose="020B0604030504040204" pitchFamily="34" charset="0"/>
                <a:ea typeface="Verdana" panose="020B0604030504040204" pitchFamily="34" charset="0"/>
              </a:rPr>
              <a:t>the righteous judgment of God</a:t>
            </a:r>
            <a:r>
              <a:rPr lang="en-US" sz="2800" i="1" dirty="0">
                <a:latin typeface="Verdana" panose="020B0604030504040204" pitchFamily="34" charset="0"/>
                <a:ea typeface="Verdana" panose="020B0604030504040204" pitchFamily="34" charset="0"/>
              </a:rPr>
              <a:t>, who will render to each person according to his deeds: to those who by perseverance in doing good seek for glory and honor and immortality, eternal life; but to those who are selfishly ambitious and do not obey the truth, but obey unrighteousness, wrath and indignation.”</a:t>
            </a:r>
            <a:r>
              <a:rPr lang="en-US" sz="2800"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(Romans 2:5-8)</a:t>
            </a:r>
          </a:p>
        </p:txBody>
      </p:sp>
      <p:sp>
        <p:nvSpPr>
          <p:cNvPr id="2" name="Rectangle 3">
            <a:extLst>
              <a:ext uri="{FF2B5EF4-FFF2-40B4-BE49-F238E27FC236}">
                <a16:creationId xmlns:a16="http://schemas.microsoft.com/office/drawing/2014/main" id="{8E7BA157-3890-E331-8E80-E41AE0B593D6}"/>
              </a:ext>
            </a:extLst>
          </p:cNvPr>
          <p:cNvSpPr>
            <a:spLocks noChangeArrowheads="1"/>
          </p:cNvSpPr>
          <p:nvPr/>
        </p:nvSpPr>
        <p:spPr bwMode="auto">
          <a:xfrm>
            <a:off x="301008" y="152400"/>
            <a:ext cx="8382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4000" dirty="0"/>
              <a:t>The Righteous Judgment of God</a:t>
            </a:r>
          </a:p>
        </p:txBody>
      </p:sp>
    </p:spTree>
    <p:extLst>
      <p:ext uri="{BB962C8B-B14F-4D97-AF65-F5344CB8AC3E}">
        <p14:creationId xmlns:p14="http://schemas.microsoft.com/office/powerpoint/2010/main" val="2848900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52B0-448B-A9B5-8BB8-08B6A0258E3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738F5F1-2C4D-CEED-D71C-800EBC388944}"/>
              </a:ext>
            </a:extLst>
          </p:cNvPr>
          <p:cNvSpPr txBox="1"/>
          <p:nvPr/>
        </p:nvSpPr>
        <p:spPr>
          <a:xfrm>
            <a:off x="406561" y="990600"/>
            <a:ext cx="8239125" cy="4832092"/>
          </a:xfrm>
          <a:prstGeom prst="rect">
            <a:avLst/>
          </a:prstGeom>
          <a:noFill/>
        </p:spPr>
        <p:txBody>
          <a:bodyPr wrap="square">
            <a:spAutoFit/>
          </a:bodyPr>
          <a:lstStyle/>
          <a:p>
            <a:pPr algn="ctr"/>
            <a:r>
              <a:rPr lang="en-US" sz="2800" i="1" dirty="0">
                <a:latin typeface="Verdana" panose="020B0604030504040204" pitchFamily="34" charset="0"/>
                <a:ea typeface="Verdana" panose="020B0604030504040204" pitchFamily="34" charset="0"/>
              </a:rPr>
              <a:t>“But because of your stubbornness and unrepentant heart you are storing up wrath for yourself in the day of wrath and revelation of the righteous judgment of God, who will render to each person according to his deeds: </a:t>
            </a:r>
            <a:r>
              <a:rPr lang="en-US" sz="2800" i="1" u="sng" dirty="0">
                <a:latin typeface="Verdana" panose="020B0604030504040204" pitchFamily="34" charset="0"/>
                <a:ea typeface="Verdana" panose="020B0604030504040204" pitchFamily="34" charset="0"/>
              </a:rPr>
              <a:t>to those who by perseverance in doing good seek for glory and honor and immortality, eternal life</a:t>
            </a:r>
            <a:r>
              <a:rPr lang="en-US" sz="2800" i="1" dirty="0">
                <a:latin typeface="Verdana" panose="020B0604030504040204" pitchFamily="34" charset="0"/>
                <a:ea typeface="Verdana" panose="020B0604030504040204" pitchFamily="34" charset="0"/>
              </a:rPr>
              <a:t>; but to those who are selfishly ambitious and do not obey the truth, but obey unrighteousness, wrath and indignation.”</a:t>
            </a:r>
            <a:r>
              <a:rPr lang="en-US" sz="2800"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(Romans 2:5-8)</a:t>
            </a:r>
          </a:p>
        </p:txBody>
      </p:sp>
      <p:sp>
        <p:nvSpPr>
          <p:cNvPr id="2" name="Rectangle 3">
            <a:extLst>
              <a:ext uri="{FF2B5EF4-FFF2-40B4-BE49-F238E27FC236}">
                <a16:creationId xmlns:a16="http://schemas.microsoft.com/office/drawing/2014/main" id="{01933FC0-2162-5721-C22E-3E7689270E31}"/>
              </a:ext>
            </a:extLst>
          </p:cNvPr>
          <p:cNvSpPr>
            <a:spLocks noChangeArrowheads="1"/>
          </p:cNvSpPr>
          <p:nvPr/>
        </p:nvSpPr>
        <p:spPr bwMode="auto">
          <a:xfrm>
            <a:off x="301008" y="152400"/>
            <a:ext cx="8382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4000" dirty="0"/>
              <a:t>Eternal Life</a:t>
            </a:r>
          </a:p>
        </p:txBody>
      </p:sp>
    </p:spTree>
    <p:extLst>
      <p:ext uri="{BB962C8B-B14F-4D97-AF65-F5344CB8AC3E}">
        <p14:creationId xmlns:p14="http://schemas.microsoft.com/office/powerpoint/2010/main" val="1998767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8379C-2795-1D75-E787-FC57E64BE94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471AC89-904E-B34F-A2D2-8595171C680A}"/>
              </a:ext>
            </a:extLst>
          </p:cNvPr>
          <p:cNvSpPr txBox="1"/>
          <p:nvPr/>
        </p:nvSpPr>
        <p:spPr>
          <a:xfrm>
            <a:off x="304800" y="990600"/>
            <a:ext cx="8417086" cy="4832092"/>
          </a:xfrm>
          <a:prstGeom prst="rect">
            <a:avLst/>
          </a:prstGeom>
          <a:noFill/>
        </p:spPr>
        <p:txBody>
          <a:bodyPr wrap="square">
            <a:spAutoFit/>
          </a:bodyPr>
          <a:lstStyle/>
          <a:p>
            <a:pPr algn="ctr"/>
            <a:r>
              <a:rPr lang="en-US" sz="2800" i="1" dirty="0">
                <a:latin typeface="Verdana" panose="020B0604030504040204" pitchFamily="34" charset="0"/>
                <a:ea typeface="Verdana" panose="020B0604030504040204" pitchFamily="34" charset="0"/>
              </a:rPr>
              <a:t>“But because of your stubbornness and unrepentant heart you are storing up wrath for yourself in the day of wrath and revelation of the righteous judgment of God, who will render to each person according to his deeds: to those who by perseverance in doing good seek for glory and honor and immortality, eternal life; but </a:t>
            </a:r>
            <a:r>
              <a:rPr lang="en-US" sz="2800" i="1" u="sng" dirty="0">
                <a:latin typeface="Verdana" panose="020B0604030504040204" pitchFamily="34" charset="0"/>
                <a:ea typeface="Verdana" panose="020B0604030504040204" pitchFamily="34" charset="0"/>
              </a:rPr>
              <a:t>to those who are selfishly ambitious and do not obey the truth, but obey unrighteousness, wrath and indignation</a:t>
            </a:r>
            <a:r>
              <a:rPr lang="en-US" sz="2800" i="1" dirty="0">
                <a:latin typeface="Verdana" panose="020B0604030504040204" pitchFamily="34" charset="0"/>
                <a:ea typeface="Verdana" panose="020B0604030504040204" pitchFamily="34" charset="0"/>
              </a:rPr>
              <a:t>.”</a:t>
            </a:r>
            <a:r>
              <a:rPr lang="en-US" sz="2800"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(Romans 2:5-8)</a:t>
            </a:r>
          </a:p>
        </p:txBody>
      </p:sp>
      <p:sp>
        <p:nvSpPr>
          <p:cNvPr id="2" name="Rectangle 3">
            <a:extLst>
              <a:ext uri="{FF2B5EF4-FFF2-40B4-BE49-F238E27FC236}">
                <a16:creationId xmlns:a16="http://schemas.microsoft.com/office/drawing/2014/main" id="{F23890AB-2C45-3D0C-1700-258D5D6BC1A7}"/>
              </a:ext>
            </a:extLst>
          </p:cNvPr>
          <p:cNvSpPr>
            <a:spLocks noChangeArrowheads="1"/>
          </p:cNvSpPr>
          <p:nvPr/>
        </p:nvSpPr>
        <p:spPr bwMode="auto">
          <a:xfrm>
            <a:off x="301008" y="152400"/>
            <a:ext cx="8382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4000" dirty="0"/>
              <a:t>Wrath</a:t>
            </a:r>
          </a:p>
        </p:txBody>
      </p:sp>
    </p:spTree>
    <p:extLst>
      <p:ext uri="{BB962C8B-B14F-4D97-AF65-F5344CB8AC3E}">
        <p14:creationId xmlns:p14="http://schemas.microsoft.com/office/powerpoint/2010/main" val="3863609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BF9DDA7E-DC2D-D793-9458-1EFF79ADCA42}"/>
              </a:ext>
            </a:extLst>
          </p:cNvPr>
          <p:cNvSpPr>
            <a:spLocks noChangeArrowheads="1"/>
          </p:cNvSpPr>
          <p:nvPr/>
        </p:nvSpPr>
        <p:spPr bwMode="auto">
          <a:xfrm>
            <a:off x="211931" y="1042194"/>
            <a:ext cx="8720137" cy="5130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…Jesus</a:t>
            </a:r>
            <a:endParaRPr lang="en-US" altLang="en-US" sz="2400" dirty="0"/>
          </a:p>
          <a:p>
            <a:pPr algn="ctr"/>
            <a:r>
              <a:rPr lang="en-US" altLang="en-US" sz="2400" i="1" dirty="0"/>
              <a:t>“She will bear a Son; and you shall call His name Jesus, for He will save His people from their sins.” </a:t>
            </a:r>
            <a:r>
              <a:rPr lang="en-US" altLang="en-US" sz="2400" b="1" dirty="0">
                <a:solidFill>
                  <a:srgbClr val="FF0000"/>
                </a:solidFill>
              </a:rPr>
              <a:t>(Matthew 1:21)</a:t>
            </a:r>
          </a:p>
          <a:p>
            <a:endParaRPr lang="en-US" altLang="en-US" sz="2400" dirty="0"/>
          </a:p>
          <a:p>
            <a:r>
              <a:rPr lang="en-US" altLang="en-US" sz="2400" b="1" dirty="0"/>
              <a:t>…The Name Of Jesus Christ</a:t>
            </a:r>
            <a:endParaRPr lang="en-US" altLang="en-US" sz="2400" dirty="0"/>
          </a:p>
          <a:p>
            <a:pPr algn="ctr"/>
            <a:r>
              <a:rPr lang="en-US" altLang="en-US" sz="2400" i="1" dirty="0"/>
              <a:t>“And there is salvation in no one else; for there is no other name under heaven that has been given among men by which we must be saved.” </a:t>
            </a:r>
            <a:r>
              <a:rPr lang="en-US" altLang="en-US" sz="2400" b="1" dirty="0">
                <a:solidFill>
                  <a:srgbClr val="FF0000"/>
                </a:solidFill>
              </a:rPr>
              <a:t>(Acts 4:12)</a:t>
            </a:r>
          </a:p>
          <a:p>
            <a:endParaRPr lang="en-US" altLang="en-US" sz="2400" dirty="0"/>
          </a:p>
          <a:p>
            <a:r>
              <a:rPr lang="en-US" altLang="en-US" sz="2400" b="1" dirty="0"/>
              <a:t>… Calling On The Name Of The Lord</a:t>
            </a:r>
            <a:endParaRPr lang="en-US" altLang="en-US" sz="2400" dirty="0"/>
          </a:p>
          <a:p>
            <a:pPr algn="ctr"/>
            <a:r>
              <a:rPr lang="en-US" altLang="en-US" sz="2400" dirty="0"/>
              <a:t>“…</a:t>
            </a:r>
            <a:r>
              <a:rPr lang="en-US" altLang="en-US" sz="2400" i="1" dirty="0"/>
              <a:t>for “whoever will call on the name of the Lord will be saved.”</a:t>
            </a:r>
            <a:r>
              <a:rPr lang="en-US" altLang="en-US" sz="2400" dirty="0"/>
              <a:t> </a:t>
            </a:r>
            <a:r>
              <a:rPr lang="en-US" altLang="en-US" sz="2400" b="1" dirty="0">
                <a:solidFill>
                  <a:srgbClr val="FF0000"/>
                </a:solidFill>
              </a:rPr>
              <a:t>(Romans 10:13)</a:t>
            </a:r>
            <a:r>
              <a:rPr lang="en-US" altLang="en-US" sz="2400" dirty="0"/>
              <a:t>, </a:t>
            </a:r>
            <a:r>
              <a:rPr lang="en-US" altLang="en-US" sz="2400" b="1" dirty="0">
                <a:solidFill>
                  <a:srgbClr val="FF0000"/>
                </a:solidFill>
              </a:rPr>
              <a:t>(Acts 2:21)</a:t>
            </a:r>
            <a:r>
              <a:rPr lang="en-US" altLang="en-US" sz="2400" dirty="0"/>
              <a:t>, </a:t>
            </a:r>
            <a:r>
              <a:rPr lang="en-US" altLang="en-US" sz="2400" b="1" dirty="0">
                <a:solidFill>
                  <a:srgbClr val="FF0000"/>
                </a:solidFill>
              </a:rPr>
              <a:t>(Joel 2:32a)</a:t>
            </a:r>
          </a:p>
        </p:txBody>
      </p:sp>
      <p:sp>
        <p:nvSpPr>
          <p:cNvPr id="7171" name="TextBox 4">
            <a:extLst>
              <a:ext uri="{FF2B5EF4-FFF2-40B4-BE49-F238E27FC236}">
                <a16:creationId xmlns:a16="http://schemas.microsoft.com/office/drawing/2014/main" id="{1D937840-2041-A094-E85E-5D034C1EE3FA}"/>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fade">
                                      <p:cBhvr>
                                        <p:cTn id="7" dur="1000"/>
                                        <p:tgtEl>
                                          <p:spTgt spid="7170">
                                            <p:txEl>
                                              <p:pRg st="0" end="0"/>
                                            </p:txEl>
                                          </p:spTgt>
                                        </p:tgtEl>
                                      </p:cBhvr>
                                    </p:animEffect>
                                    <p:anim calcmode="lin" valueType="num">
                                      <p:cBhvr>
                                        <p:cTn id="8" dur="1000" fill="hold"/>
                                        <p:tgtEl>
                                          <p:spTgt spid="717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0">
                                            <p:txEl>
                                              <p:pRg st="1" end="1"/>
                                            </p:txEl>
                                          </p:spTgt>
                                        </p:tgtEl>
                                        <p:attrNameLst>
                                          <p:attrName>style.visibility</p:attrName>
                                        </p:attrNameLst>
                                      </p:cBhvr>
                                      <p:to>
                                        <p:strVal val="visible"/>
                                      </p:to>
                                    </p:set>
                                    <p:animEffect transition="in" filter="fade">
                                      <p:cBhvr>
                                        <p:cTn id="12" dur="1000"/>
                                        <p:tgtEl>
                                          <p:spTgt spid="7170">
                                            <p:txEl>
                                              <p:pRg st="1" end="1"/>
                                            </p:txEl>
                                          </p:spTgt>
                                        </p:tgtEl>
                                      </p:cBhvr>
                                    </p:animEffect>
                                    <p:anim calcmode="lin" valueType="num">
                                      <p:cBhvr>
                                        <p:cTn id="13"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1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Effect transition="in" filter="fade">
                                      <p:cBhvr>
                                        <p:cTn id="19" dur="1000"/>
                                        <p:tgtEl>
                                          <p:spTgt spid="7170">
                                            <p:txEl>
                                              <p:pRg st="3" end="3"/>
                                            </p:txEl>
                                          </p:spTgt>
                                        </p:tgtEl>
                                      </p:cBhvr>
                                    </p:animEffect>
                                    <p:anim calcmode="lin" valueType="num">
                                      <p:cBhvr>
                                        <p:cTn id="20"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170">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170">
                                            <p:txEl>
                                              <p:pRg st="4" end="4"/>
                                            </p:txEl>
                                          </p:spTgt>
                                        </p:tgtEl>
                                        <p:attrNameLst>
                                          <p:attrName>style.visibility</p:attrName>
                                        </p:attrNameLst>
                                      </p:cBhvr>
                                      <p:to>
                                        <p:strVal val="visible"/>
                                      </p:to>
                                    </p:set>
                                    <p:animEffect transition="in" filter="fade">
                                      <p:cBhvr>
                                        <p:cTn id="24" dur="1000"/>
                                        <p:tgtEl>
                                          <p:spTgt spid="7170">
                                            <p:txEl>
                                              <p:pRg st="4" end="4"/>
                                            </p:txEl>
                                          </p:spTgt>
                                        </p:tgtEl>
                                      </p:cBhvr>
                                    </p:animEffect>
                                    <p:anim calcmode="lin" valueType="num">
                                      <p:cBhvr>
                                        <p:cTn id="2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170">
                                            <p:txEl>
                                              <p:pRg st="6" end="6"/>
                                            </p:txEl>
                                          </p:spTgt>
                                        </p:tgtEl>
                                        <p:attrNameLst>
                                          <p:attrName>style.visibility</p:attrName>
                                        </p:attrNameLst>
                                      </p:cBhvr>
                                      <p:to>
                                        <p:strVal val="visible"/>
                                      </p:to>
                                    </p:set>
                                    <p:animEffect transition="in" filter="fade">
                                      <p:cBhvr>
                                        <p:cTn id="31" dur="1000"/>
                                        <p:tgtEl>
                                          <p:spTgt spid="7170">
                                            <p:txEl>
                                              <p:pRg st="6" end="6"/>
                                            </p:txEl>
                                          </p:spTgt>
                                        </p:tgtEl>
                                      </p:cBhvr>
                                    </p:animEffect>
                                    <p:anim calcmode="lin" valueType="num">
                                      <p:cBhvr>
                                        <p:cTn id="32"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7170">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170">
                                            <p:txEl>
                                              <p:pRg st="7" end="7"/>
                                            </p:txEl>
                                          </p:spTgt>
                                        </p:tgtEl>
                                        <p:attrNameLst>
                                          <p:attrName>style.visibility</p:attrName>
                                        </p:attrNameLst>
                                      </p:cBhvr>
                                      <p:to>
                                        <p:strVal val="visible"/>
                                      </p:to>
                                    </p:set>
                                    <p:animEffect transition="in" filter="fade">
                                      <p:cBhvr>
                                        <p:cTn id="36" dur="1000"/>
                                        <p:tgtEl>
                                          <p:spTgt spid="7170">
                                            <p:txEl>
                                              <p:pRg st="7" end="7"/>
                                            </p:txEl>
                                          </p:spTgt>
                                        </p:tgtEl>
                                      </p:cBhvr>
                                    </p:animEffect>
                                    <p:anim calcmode="lin" valueType="num">
                                      <p:cBhvr>
                                        <p:cTn id="37" dur="1000" fill="hold"/>
                                        <p:tgtEl>
                                          <p:spTgt spid="7170">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7170">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99E9F8AE-43A2-1527-9DB7-4C3C175AF927}"/>
              </a:ext>
            </a:extLst>
          </p:cNvPr>
          <p:cNvSpPr>
            <a:spLocks noChangeArrowheads="1"/>
          </p:cNvSpPr>
          <p:nvPr/>
        </p:nvSpPr>
        <p:spPr bwMode="auto">
          <a:xfrm>
            <a:off x="381000" y="1042194"/>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…Belief</a:t>
            </a:r>
            <a:endParaRPr lang="en-US" altLang="en-US" sz="2400" dirty="0"/>
          </a:p>
          <a:p>
            <a:pPr algn="ctr"/>
            <a:r>
              <a:rPr lang="en-US" altLang="en-US" sz="2400" dirty="0"/>
              <a:t>“They said, ‘Believe in the Lord Jesus, and you will be saved, you and your household.’” </a:t>
            </a:r>
            <a:r>
              <a:rPr lang="en-US" altLang="en-US" sz="2400" b="1" dirty="0">
                <a:solidFill>
                  <a:srgbClr val="FF0000"/>
                </a:solidFill>
              </a:rPr>
              <a:t>(Acts 16:31)</a:t>
            </a:r>
          </a:p>
          <a:p>
            <a:endParaRPr lang="en-US" altLang="en-US" sz="2400" dirty="0"/>
          </a:p>
          <a:p>
            <a:pPr algn="ctr"/>
            <a:r>
              <a:rPr lang="en-US" altLang="en-US" sz="2400" dirty="0"/>
              <a:t>“For this is the will of My Father, that everyone who beholds the Son and believes in Him will have eternal life, and I Myself will raise him up on the last day.” </a:t>
            </a:r>
            <a:r>
              <a:rPr lang="en-US" altLang="en-US" sz="2400" b="1" dirty="0">
                <a:solidFill>
                  <a:srgbClr val="FF0000"/>
                </a:solidFill>
              </a:rPr>
              <a:t>(Luke 6:40)</a:t>
            </a:r>
          </a:p>
          <a:p>
            <a:endParaRPr lang="en-US" altLang="en-US" sz="2400" i="1" dirty="0"/>
          </a:p>
          <a:p>
            <a:r>
              <a:rPr lang="en-US" altLang="en-US" sz="2400" b="1" dirty="0"/>
              <a:t>…Hope</a:t>
            </a:r>
            <a:endParaRPr lang="en-US" altLang="en-US" sz="2400" dirty="0"/>
          </a:p>
          <a:p>
            <a:pPr algn="ctr"/>
            <a:r>
              <a:rPr lang="en-US" altLang="en-US" sz="2400" i="1" dirty="0"/>
              <a:t>“For in hope we have been saved, but hope that is seen is not hope; for who hopes for what he already sees?” </a:t>
            </a:r>
            <a:r>
              <a:rPr lang="en-US" altLang="en-US" sz="2400" b="1" dirty="0">
                <a:solidFill>
                  <a:srgbClr val="FF0000"/>
                </a:solidFill>
              </a:rPr>
              <a:t>(Romans 8:24)</a:t>
            </a:r>
          </a:p>
        </p:txBody>
      </p:sp>
      <p:sp>
        <p:nvSpPr>
          <p:cNvPr id="2" name="TextBox 4">
            <a:extLst>
              <a:ext uri="{FF2B5EF4-FFF2-40B4-BE49-F238E27FC236}">
                <a16:creationId xmlns:a16="http://schemas.microsoft.com/office/drawing/2014/main" id="{8BF40E1F-A69C-84C3-49E8-2D0956BB34AB}"/>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fade">
                                      <p:cBhvr>
                                        <p:cTn id="7" dur="1000"/>
                                        <p:tgtEl>
                                          <p:spTgt spid="8194">
                                            <p:txEl>
                                              <p:pRg st="0" end="0"/>
                                            </p:txEl>
                                          </p:spTgt>
                                        </p:tgtEl>
                                      </p:cBhvr>
                                    </p:animEffect>
                                    <p:anim calcmode="lin" valueType="num">
                                      <p:cBhvr>
                                        <p:cTn id="8" dur="1000" fill="hold"/>
                                        <p:tgtEl>
                                          <p:spTgt spid="819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194">
                                            <p:txEl>
                                              <p:pRg st="1" end="1"/>
                                            </p:txEl>
                                          </p:spTgt>
                                        </p:tgtEl>
                                        <p:attrNameLst>
                                          <p:attrName>style.visibility</p:attrName>
                                        </p:attrNameLst>
                                      </p:cBhvr>
                                      <p:to>
                                        <p:strVal val="visible"/>
                                      </p:to>
                                    </p:set>
                                    <p:animEffect transition="in" filter="fade">
                                      <p:cBhvr>
                                        <p:cTn id="12" dur="1000"/>
                                        <p:tgtEl>
                                          <p:spTgt spid="8194">
                                            <p:txEl>
                                              <p:pRg st="1" end="1"/>
                                            </p:txEl>
                                          </p:spTgt>
                                        </p:tgtEl>
                                      </p:cBhvr>
                                    </p:animEffect>
                                    <p:anim calcmode="lin" valueType="num">
                                      <p:cBhvr>
                                        <p:cTn id="13" dur="1000" fill="hold"/>
                                        <p:tgtEl>
                                          <p:spTgt spid="819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19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194">
                                            <p:txEl>
                                              <p:pRg st="3" end="3"/>
                                            </p:txEl>
                                          </p:spTgt>
                                        </p:tgtEl>
                                        <p:attrNameLst>
                                          <p:attrName>style.visibility</p:attrName>
                                        </p:attrNameLst>
                                      </p:cBhvr>
                                      <p:to>
                                        <p:strVal val="visible"/>
                                      </p:to>
                                    </p:set>
                                    <p:animEffect transition="in" filter="fade">
                                      <p:cBhvr>
                                        <p:cTn id="19" dur="1000"/>
                                        <p:tgtEl>
                                          <p:spTgt spid="8194">
                                            <p:txEl>
                                              <p:pRg st="3" end="3"/>
                                            </p:txEl>
                                          </p:spTgt>
                                        </p:tgtEl>
                                      </p:cBhvr>
                                    </p:animEffect>
                                    <p:anim calcmode="lin" valueType="num">
                                      <p:cBhvr>
                                        <p:cTn id="20" dur="1000" fill="hold"/>
                                        <p:tgtEl>
                                          <p:spTgt spid="819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819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194">
                                            <p:txEl>
                                              <p:pRg st="5" end="5"/>
                                            </p:txEl>
                                          </p:spTgt>
                                        </p:tgtEl>
                                        <p:attrNameLst>
                                          <p:attrName>style.visibility</p:attrName>
                                        </p:attrNameLst>
                                      </p:cBhvr>
                                      <p:to>
                                        <p:strVal val="visible"/>
                                      </p:to>
                                    </p:set>
                                    <p:animEffect transition="in" filter="fade">
                                      <p:cBhvr>
                                        <p:cTn id="26" dur="1000"/>
                                        <p:tgtEl>
                                          <p:spTgt spid="8194">
                                            <p:txEl>
                                              <p:pRg st="5" end="5"/>
                                            </p:txEl>
                                          </p:spTgt>
                                        </p:tgtEl>
                                      </p:cBhvr>
                                    </p:animEffect>
                                    <p:anim calcmode="lin" valueType="num">
                                      <p:cBhvr>
                                        <p:cTn id="27" dur="1000" fill="hold"/>
                                        <p:tgtEl>
                                          <p:spTgt spid="8194">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8194">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8194">
                                            <p:txEl>
                                              <p:pRg st="6" end="6"/>
                                            </p:txEl>
                                          </p:spTgt>
                                        </p:tgtEl>
                                        <p:attrNameLst>
                                          <p:attrName>style.visibility</p:attrName>
                                        </p:attrNameLst>
                                      </p:cBhvr>
                                      <p:to>
                                        <p:strVal val="visible"/>
                                      </p:to>
                                    </p:set>
                                    <p:animEffect transition="in" filter="fade">
                                      <p:cBhvr>
                                        <p:cTn id="31" dur="1000"/>
                                        <p:tgtEl>
                                          <p:spTgt spid="8194">
                                            <p:txEl>
                                              <p:pRg st="6" end="6"/>
                                            </p:txEl>
                                          </p:spTgt>
                                        </p:tgtEl>
                                      </p:cBhvr>
                                    </p:animEffect>
                                    <p:anim calcmode="lin" valueType="num">
                                      <p:cBhvr>
                                        <p:cTn id="32" dur="1000" fill="hold"/>
                                        <p:tgtEl>
                                          <p:spTgt spid="8194">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819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3DE4BE00-6D08-A437-E19E-5D392FD00245}"/>
              </a:ext>
            </a:extLst>
          </p:cNvPr>
          <p:cNvSpPr>
            <a:spLocks noChangeArrowheads="1"/>
          </p:cNvSpPr>
          <p:nvPr/>
        </p:nvSpPr>
        <p:spPr bwMode="auto">
          <a:xfrm>
            <a:off x="381000" y="1042416"/>
            <a:ext cx="8382000" cy="477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r>
              <a:rPr lang="en-US" altLang="en-US" sz="2400" b="1" dirty="0"/>
              <a:t>…His Grace</a:t>
            </a:r>
            <a:endParaRPr lang="en-US" altLang="en-US" sz="2400" dirty="0"/>
          </a:p>
          <a:p>
            <a:pPr algn="ctr"/>
            <a:r>
              <a:rPr lang="en-US" altLang="en-US" sz="2400" i="1" dirty="0"/>
              <a:t>“For by grace you have been saved through faith; and that not of yourselves, it is the gift of God…” </a:t>
            </a:r>
            <a:r>
              <a:rPr lang="en-US" altLang="en-US" sz="2400" b="1" dirty="0">
                <a:solidFill>
                  <a:srgbClr val="FF0000"/>
                </a:solidFill>
              </a:rPr>
              <a:t>(Ephesians 2:8)</a:t>
            </a:r>
          </a:p>
          <a:p>
            <a:endParaRPr lang="en-US" altLang="en-US" sz="2400" i="1" dirty="0"/>
          </a:p>
          <a:p>
            <a:r>
              <a:rPr lang="en-US" altLang="en-US" sz="2400" b="1" dirty="0"/>
              <a:t>…His Mercy</a:t>
            </a:r>
            <a:endParaRPr lang="en-US" altLang="en-US" sz="2400" dirty="0"/>
          </a:p>
          <a:p>
            <a:pPr algn="ctr"/>
            <a:r>
              <a:rPr lang="en-US" altLang="en-US" sz="2400" i="1" dirty="0"/>
              <a:t>“He saved us, not on the basis of deeds which we have done in righteousness, but according to His mercy, by the washing of regeneration and renewing by the Holy Spirit…” </a:t>
            </a:r>
            <a:r>
              <a:rPr lang="en-US" altLang="en-US" sz="2400" b="1" dirty="0">
                <a:solidFill>
                  <a:srgbClr val="FF0000"/>
                </a:solidFill>
              </a:rPr>
              <a:t>(Titus 3:5)</a:t>
            </a:r>
          </a:p>
          <a:p>
            <a:endParaRPr lang="en-US" altLang="en-US" sz="2400" b="1" dirty="0">
              <a:solidFill>
                <a:srgbClr val="FF0000"/>
              </a:solidFill>
            </a:endParaRPr>
          </a:p>
          <a:p>
            <a:r>
              <a:rPr lang="en-US" altLang="en-US" sz="2400" b="1" dirty="0"/>
              <a:t>…His Blood</a:t>
            </a:r>
            <a:endParaRPr lang="en-US" altLang="en-US" sz="2400" dirty="0"/>
          </a:p>
          <a:p>
            <a:pPr algn="ctr"/>
            <a:r>
              <a:rPr lang="en-US" altLang="en-US" sz="2400" i="1" dirty="0"/>
              <a:t>“Much more then, having now been justified by </a:t>
            </a:r>
            <a:r>
              <a:rPr lang="en-US" altLang="en-US" sz="2400" b="1" i="1" dirty="0"/>
              <a:t>His blood</a:t>
            </a:r>
            <a:r>
              <a:rPr lang="en-US" altLang="en-US" sz="2400" i="1" dirty="0"/>
              <a:t>, we shall be saved from the wrath of God through Him.” </a:t>
            </a:r>
            <a:r>
              <a:rPr lang="en-US" altLang="en-US" sz="2400" b="1" dirty="0">
                <a:solidFill>
                  <a:srgbClr val="FF0000"/>
                </a:solidFill>
              </a:rPr>
              <a:t>(Romans 5:9)</a:t>
            </a:r>
          </a:p>
        </p:txBody>
      </p:sp>
      <p:sp>
        <p:nvSpPr>
          <p:cNvPr id="2" name="TextBox 4">
            <a:extLst>
              <a:ext uri="{FF2B5EF4-FFF2-40B4-BE49-F238E27FC236}">
                <a16:creationId xmlns:a16="http://schemas.microsoft.com/office/drawing/2014/main" id="{A8F6F6FA-98AB-62C6-CF23-C7948D2ACD2F}"/>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Effect transition="in" filter="fade">
                                      <p:cBhvr>
                                        <p:cTn id="7" dur="1000"/>
                                        <p:tgtEl>
                                          <p:spTgt spid="9218">
                                            <p:txEl>
                                              <p:pRg st="0" end="0"/>
                                            </p:txEl>
                                          </p:spTgt>
                                        </p:tgtEl>
                                      </p:cBhvr>
                                    </p:animEffect>
                                    <p:anim calcmode="lin" valueType="num">
                                      <p:cBhvr>
                                        <p:cTn id="8" dur="1000" fill="hold"/>
                                        <p:tgtEl>
                                          <p:spTgt spid="921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218">
                                            <p:txEl>
                                              <p:pRg st="1" end="1"/>
                                            </p:txEl>
                                          </p:spTgt>
                                        </p:tgtEl>
                                        <p:attrNameLst>
                                          <p:attrName>style.visibility</p:attrName>
                                        </p:attrNameLst>
                                      </p:cBhvr>
                                      <p:to>
                                        <p:strVal val="visible"/>
                                      </p:to>
                                    </p:set>
                                    <p:animEffect transition="in" filter="fade">
                                      <p:cBhvr>
                                        <p:cTn id="12" dur="1000"/>
                                        <p:tgtEl>
                                          <p:spTgt spid="9218">
                                            <p:txEl>
                                              <p:pRg st="1" end="1"/>
                                            </p:txEl>
                                          </p:spTgt>
                                        </p:tgtEl>
                                      </p:cBhvr>
                                    </p:animEffect>
                                    <p:anim calcmode="lin" valueType="num">
                                      <p:cBhvr>
                                        <p:cTn id="13" dur="1000" fill="hold"/>
                                        <p:tgtEl>
                                          <p:spTgt spid="921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21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218">
                                            <p:txEl>
                                              <p:pRg st="3" end="3"/>
                                            </p:txEl>
                                          </p:spTgt>
                                        </p:tgtEl>
                                        <p:attrNameLst>
                                          <p:attrName>style.visibility</p:attrName>
                                        </p:attrNameLst>
                                      </p:cBhvr>
                                      <p:to>
                                        <p:strVal val="visible"/>
                                      </p:to>
                                    </p:set>
                                    <p:animEffect transition="in" filter="fade">
                                      <p:cBhvr>
                                        <p:cTn id="19" dur="1000"/>
                                        <p:tgtEl>
                                          <p:spTgt spid="9218">
                                            <p:txEl>
                                              <p:pRg st="3" end="3"/>
                                            </p:txEl>
                                          </p:spTgt>
                                        </p:tgtEl>
                                      </p:cBhvr>
                                    </p:animEffect>
                                    <p:anim calcmode="lin" valueType="num">
                                      <p:cBhvr>
                                        <p:cTn id="20" dur="1000" fill="hold"/>
                                        <p:tgtEl>
                                          <p:spTgt spid="9218">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9218">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9218">
                                            <p:txEl>
                                              <p:pRg st="4" end="4"/>
                                            </p:txEl>
                                          </p:spTgt>
                                        </p:tgtEl>
                                        <p:attrNameLst>
                                          <p:attrName>style.visibility</p:attrName>
                                        </p:attrNameLst>
                                      </p:cBhvr>
                                      <p:to>
                                        <p:strVal val="visible"/>
                                      </p:to>
                                    </p:set>
                                    <p:animEffect transition="in" filter="fade">
                                      <p:cBhvr>
                                        <p:cTn id="24" dur="1000"/>
                                        <p:tgtEl>
                                          <p:spTgt spid="9218">
                                            <p:txEl>
                                              <p:pRg st="4" end="4"/>
                                            </p:txEl>
                                          </p:spTgt>
                                        </p:tgtEl>
                                      </p:cBhvr>
                                    </p:animEffect>
                                    <p:anim calcmode="lin" valueType="num">
                                      <p:cBhvr>
                                        <p:cTn id="25" dur="1000" fill="hold"/>
                                        <p:tgtEl>
                                          <p:spTgt spid="9218">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921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9218">
                                            <p:txEl>
                                              <p:pRg st="6" end="6"/>
                                            </p:txEl>
                                          </p:spTgt>
                                        </p:tgtEl>
                                        <p:attrNameLst>
                                          <p:attrName>style.visibility</p:attrName>
                                        </p:attrNameLst>
                                      </p:cBhvr>
                                      <p:to>
                                        <p:strVal val="visible"/>
                                      </p:to>
                                    </p:set>
                                    <p:animEffect transition="in" filter="fade">
                                      <p:cBhvr>
                                        <p:cTn id="31" dur="1000"/>
                                        <p:tgtEl>
                                          <p:spTgt spid="9218">
                                            <p:txEl>
                                              <p:pRg st="6" end="6"/>
                                            </p:txEl>
                                          </p:spTgt>
                                        </p:tgtEl>
                                      </p:cBhvr>
                                    </p:animEffect>
                                    <p:anim calcmode="lin" valueType="num">
                                      <p:cBhvr>
                                        <p:cTn id="32" dur="1000" fill="hold"/>
                                        <p:tgtEl>
                                          <p:spTgt spid="9218">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921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9218">
                                            <p:txEl>
                                              <p:pRg st="7" end="7"/>
                                            </p:txEl>
                                          </p:spTgt>
                                        </p:tgtEl>
                                        <p:attrNameLst>
                                          <p:attrName>style.visibility</p:attrName>
                                        </p:attrNameLst>
                                      </p:cBhvr>
                                      <p:to>
                                        <p:strVal val="visible"/>
                                      </p:to>
                                    </p:set>
                                    <p:animEffect transition="in" filter="fade">
                                      <p:cBhvr>
                                        <p:cTn id="38" dur="1000"/>
                                        <p:tgtEl>
                                          <p:spTgt spid="9218">
                                            <p:txEl>
                                              <p:pRg st="7" end="7"/>
                                            </p:txEl>
                                          </p:spTgt>
                                        </p:tgtEl>
                                      </p:cBhvr>
                                    </p:animEffect>
                                    <p:anim calcmode="lin" valueType="num">
                                      <p:cBhvr>
                                        <p:cTn id="39" dur="1000" fill="hold"/>
                                        <p:tgtEl>
                                          <p:spTgt spid="9218">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9218">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4F871747-7D9C-FE04-69F7-849458CA7584}"/>
              </a:ext>
            </a:extLst>
          </p:cNvPr>
          <p:cNvSpPr>
            <a:spLocks noChangeArrowheads="1"/>
          </p:cNvSpPr>
          <p:nvPr/>
        </p:nvSpPr>
        <p:spPr bwMode="auto">
          <a:xfrm>
            <a:off x="304800" y="685800"/>
            <a:ext cx="8610600" cy="6170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nSpc>
                <a:spcPct val="95000"/>
              </a:lnSpc>
            </a:pPr>
            <a:r>
              <a:rPr lang="en-US" altLang="en-US" sz="2400" b="1" dirty="0"/>
              <a:t>…His Life</a:t>
            </a:r>
            <a:endParaRPr lang="en-US" altLang="en-US" sz="2400" dirty="0"/>
          </a:p>
          <a:p>
            <a:pPr algn="ctr">
              <a:lnSpc>
                <a:spcPct val="95000"/>
              </a:lnSpc>
            </a:pPr>
            <a:r>
              <a:rPr lang="en-US" altLang="en-US" sz="2200" i="1" dirty="0"/>
              <a:t>“For if while we were enemies we were reconciled to God through the death of His Son, much more, having been reconciled, we shall be saved by </a:t>
            </a:r>
            <a:r>
              <a:rPr lang="en-US" altLang="en-US" sz="2200" b="1" i="1" dirty="0"/>
              <a:t>His life</a:t>
            </a:r>
            <a:r>
              <a:rPr lang="en-US" altLang="en-US" sz="2200" i="1" dirty="0"/>
              <a:t>.” </a:t>
            </a:r>
            <a:r>
              <a:rPr lang="en-US" altLang="en-US" sz="2200" b="1" dirty="0">
                <a:solidFill>
                  <a:srgbClr val="FF0000"/>
                </a:solidFill>
              </a:rPr>
              <a:t>(Romans 5:10)</a:t>
            </a:r>
          </a:p>
          <a:p>
            <a:pPr algn="ctr">
              <a:lnSpc>
                <a:spcPct val="95000"/>
              </a:lnSpc>
            </a:pPr>
            <a:endParaRPr lang="en-US" altLang="en-US" sz="2200" b="1" dirty="0"/>
          </a:p>
          <a:p>
            <a:pPr>
              <a:lnSpc>
                <a:spcPct val="95000"/>
              </a:lnSpc>
              <a:spcAft>
                <a:spcPts val="600"/>
              </a:spcAft>
            </a:pPr>
            <a:r>
              <a:rPr lang="en-US" altLang="en-US" sz="2400" b="1" dirty="0"/>
              <a:t>…The Gospel</a:t>
            </a:r>
            <a:endParaRPr lang="en-US" altLang="en-US" sz="2000" dirty="0"/>
          </a:p>
          <a:p>
            <a:pPr algn="ctr">
              <a:lnSpc>
                <a:spcPct val="95000"/>
              </a:lnSpc>
              <a:spcAft>
                <a:spcPts val="600"/>
              </a:spcAft>
            </a:pPr>
            <a:r>
              <a:rPr lang="en-US" altLang="en-US" sz="2200" i="1" dirty="0"/>
              <a:t>“For I am not ashamed of </a:t>
            </a:r>
            <a:r>
              <a:rPr lang="en-US" altLang="en-US" sz="2200" b="1" i="1" dirty="0"/>
              <a:t>the gospel</a:t>
            </a:r>
            <a:r>
              <a:rPr lang="en-US" altLang="en-US" sz="2200" i="1" dirty="0"/>
              <a:t>, for it is the power of God for salvation to everyone who believes, to the Jew first and also the Greek.” </a:t>
            </a:r>
            <a:r>
              <a:rPr lang="en-US" altLang="en-US" sz="2200" b="1" dirty="0">
                <a:solidFill>
                  <a:srgbClr val="FF0000"/>
                </a:solidFill>
              </a:rPr>
              <a:t>(Romans 1:16)</a:t>
            </a:r>
            <a:endParaRPr lang="en-US" altLang="en-US" sz="2200" i="1" dirty="0"/>
          </a:p>
          <a:p>
            <a:pPr algn="ctr">
              <a:lnSpc>
                <a:spcPct val="95000"/>
              </a:lnSpc>
              <a:spcAft>
                <a:spcPts val="600"/>
              </a:spcAft>
            </a:pPr>
            <a:r>
              <a:rPr lang="en-US" altLang="en-US" sz="2200" i="1" dirty="0"/>
              <a:t>“Now I make known to you, brethren, </a:t>
            </a:r>
            <a:r>
              <a:rPr lang="en-US" altLang="en-US" sz="2200" b="1" i="1" dirty="0"/>
              <a:t>the gospel </a:t>
            </a:r>
            <a:r>
              <a:rPr lang="en-US" altLang="en-US" sz="2200" i="1" dirty="0"/>
              <a:t>which I preached to you, which also you received, in which also you stand, by which also you are saved, if you hold fast the word which I preached to you, unless you believed in vain.” </a:t>
            </a:r>
            <a:r>
              <a:rPr lang="en-US" altLang="en-US" sz="2200" b="1" dirty="0">
                <a:solidFill>
                  <a:srgbClr val="FF0000"/>
                </a:solidFill>
              </a:rPr>
              <a:t>(1 Corinthians 15:1-2)</a:t>
            </a:r>
            <a:endParaRPr lang="en-US" altLang="en-US" sz="2200" i="1" dirty="0"/>
          </a:p>
          <a:p>
            <a:pPr algn="ctr">
              <a:lnSpc>
                <a:spcPct val="95000"/>
              </a:lnSpc>
              <a:spcAft>
                <a:spcPts val="600"/>
              </a:spcAft>
            </a:pPr>
            <a:r>
              <a:rPr lang="en-US" altLang="en-US" sz="2200" i="1" dirty="0"/>
              <a:t>“In Him, you also, after listening to the message of truth, </a:t>
            </a:r>
            <a:r>
              <a:rPr lang="en-US" altLang="en-US" sz="2200" b="1" i="1" dirty="0"/>
              <a:t>the gospel </a:t>
            </a:r>
            <a:r>
              <a:rPr lang="en-US" altLang="en-US" sz="2200" i="1" dirty="0"/>
              <a:t>of your salvation, having also believed, you were sealed in Him with the Holy Spirit of promise…” </a:t>
            </a:r>
            <a:r>
              <a:rPr lang="en-US" altLang="en-US" sz="2200" b="1" dirty="0">
                <a:solidFill>
                  <a:srgbClr val="FF0000"/>
                </a:solidFill>
              </a:rPr>
              <a:t>(Ephesians 1:13)</a:t>
            </a:r>
          </a:p>
        </p:txBody>
      </p:sp>
      <p:sp>
        <p:nvSpPr>
          <p:cNvPr id="2" name="TextBox 4">
            <a:extLst>
              <a:ext uri="{FF2B5EF4-FFF2-40B4-BE49-F238E27FC236}">
                <a16:creationId xmlns:a16="http://schemas.microsoft.com/office/drawing/2014/main" id="{33466164-2EDA-B5D8-4553-EFEEA34DB2AE}"/>
              </a:ext>
            </a:extLst>
          </p:cNvPr>
          <p:cNvSpPr txBox="1">
            <a:spLocks noChangeArrowheads="1"/>
          </p:cNvSpPr>
          <p:nvPr/>
        </p:nvSpPr>
        <p:spPr bwMode="auto">
          <a:xfrm>
            <a:off x="114300" y="76200"/>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pPr algn="ctr"/>
            <a:r>
              <a:rPr lang="en-US" altLang="en-US" sz="2800" b="1" dirty="0"/>
              <a:t>According To The Bible, We Are Saved By…</a:t>
            </a:r>
            <a:endParaRPr lang="en-US"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fade">
                                      <p:cBhvr>
                                        <p:cTn id="7" dur="1000"/>
                                        <p:tgtEl>
                                          <p:spTgt spid="11266">
                                            <p:txEl>
                                              <p:pRg st="0" end="0"/>
                                            </p:txEl>
                                          </p:spTgt>
                                        </p:tgtEl>
                                      </p:cBhvr>
                                    </p:animEffect>
                                    <p:anim calcmode="lin" valueType="num">
                                      <p:cBhvr>
                                        <p:cTn id="8" dur="10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1" end="1"/>
                                            </p:txEl>
                                          </p:spTgt>
                                        </p:tgtEl>
                                        <p:attrNameLst>
                                          <p:attrName>style.visibility</p:attrName>
                                        </p:attrNameLst>
                                      </p:cBhvr>
                                      <p:to>
                                        <p:strVal val="visible"/>
                                      </p:to>
                                    </p:set>
                                    <p:animEffect transition="in" filter="fade">
                                      <p:cBhvr>
                                        <p:cTn id="14" dur="1000"/>
                                        <p:tgtEl>
                                          <p:spTgt spid="11266">
                                            <p:txEl>
                                              <p:pRg st="1" end="1"/>
                                            </p:txEl>
                                          </p:spTgt>
                                        </p:tgtEl>
                                      </p:cBhvr>
                                    </p:animEffect>
                                    <p:anim calcmode="lin" valueType="num">
                                      <p:cBhvr>
                                        <p:cTn id="15"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6">
                                            <p:txEl>
                                              <p:pRg st="3" end="3"/>
                                            </p:txEl>
                                          </p:spTgt>
                                        </p:tgtEl>
                                        <p:attrNameLst>
                                          <p:attrName>style.visibility</p:attrName>
                                        </p:attrNameLst>
                                      </p:cBhvr>
                                      <p:to>
                                        <p:strVal val="visible"/>
                                      </p:to>
                                    </p:set>
                                    <p:animEffect transition="in" filter="fade">
                                      <p:cBhvr>
                                        <p:cTn id="21" dur="1000"/>
                                        <p:tgtEl>
                                          <p:spTgt spid="11266">
                                            <p:txEl>
                                              <p:pRg st="3" end="3"/>
                                            </p:txEl>
                                          </p:spTgt>
                                        </p:tgtEl>
                                      </p:cBhvr>
                                    </p:animEffect>
                                    <p:anim calcmode="lin" valueType="num">
                                      <p:cBhvr>
                                        <p:cTn id="22" dur="10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26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266">
                                            <p:txEl>
                                              <p:pRg st="4" end="4"/>
                                            </p:txEl>
                                          </p:spTgt>
                                        </p:tgtEl>
                                        <p:attrNameLst>
                                          <p:attrName>style.visibility</p:attrName>
                                        </p:attrNameLst>
                                      </p:cBhvr>
                                      <p:to>
                                        <p:strVal val="visible"/>
                                      </p:to>
                                    </p:set>
                                    <p:animEffect transition="in" filter="fade">
                                      <p:cBhvr>
                                        <p:cTn id="28" dur="1000"/>
                                        <p:tgtEl>
                                          <p:spTgt spid="11266">
                                            <p:txEl>
                                              <p:pRg st="4" end="4"/>
                                            </p:txEl>
                                          </p:spTgt>
                                        </p:tgtEl>
                                      </p:cBhvr>
                                    </p:animEffect>
                                    <p:anim calcmode="lin" valueType="num">
                                      <p:cBhvr>
                                        <p:cTn id="29" dur="10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26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266">
                                            <p:txEl>
                                              <p:pRg st="5" end="5"/>
                                            </p:txEl>
                                          </p:spTgt>
                                        </p:tgtEl>
                                        <p:attrNameLst>
                                          <p:attrName>style.visibility</p:attrName>
                                        </p:attrNameLst>
                                      </p:cBhvr>
                                      <p:to>
                                        <p:strVal val="visible"/>
                                      </p:to>
                                    </p:set>
                                    <p:animEffect transition="in" filter="fade">
                                      <p:cBhvr>
                                        <p:cTn id="35" dur="1000"/>
                                        <p:tgtEl>
                                          <p:spTgt spid="11266">
                                            <p:txEl>
                                              <p:pRg st="5" end="5"/>
                                            </p:txEl>
                                          </p:spTgt>
                                        </p:tgtEl>
                                      </p:cBhvr>
                                    </p:animEffect>
                                    <p:anim calcmode="lin" valueType="num">
                                      <p:cBhvr>
                                        <p:cTn id="36" dur="10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126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266">
                                            <p:txEl>
                                              <p:pRg st="6" end="6"/>
                                            </p:txEl>
                                          </p:spTgt>
                                        </p:tgtEl>
                                        <p:attrNameLst>
                                          <p:attrName>style.visibility</p:attrName>
                                        </p:attrNameLst>
                                      </p:cBhvr>
                                      <p:to>
                                        <p:strVal val="visible"/>
                                      </p:to>
                                    </p:set>
                                    <p:animEffect transition="in" filter="fade">
                                      <p:cBhvr>
                                        <p:cTn id="42" dur="1000"/>
                                        <p:tgtEl>
                                          <p:spTgt spid="11266">
                                            <p:txEl>
                                              <p:pRg st="6" end="6"/>
                                            </p:txEl>
                                          </p:spTgt>
                                        </p:tgtEl>
                                      </p:cBhvr>
                                    </p:animEffect>
                                    <p:anim calcmode="lin" valueType="num">
                                      <p:cBhvr>
                                        <p:cTn id="43" dur="10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126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Depth</Template>
  <TotalTime>240</TotalTime>
  <Words>2873</Words>
  <Application>Microsoft Office PowerPoint</Application>
  <PresentationFormat>On-screen Show (4:3)</PresentationFormat>
  <Paragraphs>163</Paragraphs>
  <Slides>24</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Corbel</vt:lpstr>
      <vt:lpstr>Verdana</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According To The Bible, We Are Saved By... (3)</dc:title>
  <dc:creator>Randy Childs</dc:creator>
  <dc:description>8/26/12</dc:description>
  <cp:lastModifiedBy>Richard Lidh</cp:lastModifiedBy>
  <cp:revision>11</cp:revision>
  <cp:lastPrinted>2025-10-11T20:36:31Z</cp:lastPrinted>
  <dcterms:created xsi:type="dcterms:W3CDTF">2012-08-27T12:25:26Z</dcterms:created>
  <dcterms:modified xsi:type="dcterms:W3CDTF">2025-10-25T17:19:26Z</dcterms:modified>
</cp:coreProperties>
</file>